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4" r:id="rId11"/>
    <p:sldId id="265" r:id="rId12"/>
    <p:sldId id="266" r:id="rId13"/>
    <p:sldId id="268" r:id="rId14"/>
    <p:sldId id="269" r:id="rId15"/>
    <p:sldId id="271" r:id="rId16"/>
    <p:sldId id="275" r:id="rId17"/>
    <p:sldId id="278" r:id="rId18"/>
    <p:sldId id="273" r:id="rId19"/>
    <p:sldId id="279" r:id="rId20"/>
    <p:sldId id="280" r:id="rId21"/>
    <p:sldId id="274" r:id="rId22"/>
    <p:sldId id="277" r:id="rId23"/>
    <p:sldId id="281" r:id="rId24"/>
    <p:sldId id="282" r:id="rId25"/>
    <p:sldId id="283" r:id="rId26"/>
    <p:sldId id="276" r:id="rId27"/>
    <p:sldId id="284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FF99FF"/>
    <a:srgbClr val="FF66FF"/>
    <a:srgbClr val="80331E"/>
    <a:srgbClr val="282828"/>
    <a:srgbClr val="9F3F25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1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2891E1-5996-EA49-A059-FAE86EC9E49A}" type="doc">
      <dgm:prSet loTypeId="urn:microsoft.com/office/officeart/2005/8/layout/hierarchy3" loCatId="" qsTypeId="urn:microsoft.com/office/officeart/2005/8/quickstyle/simple4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4D7D927B-3246-8648-98D9-1E0454B45BBD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 smtClean="0"/>
            <a:t>Устное обращение граждан в ГО и ОМС к ДЛ</a:t>
          </a:r>
          <a:endParaRPr lang="ru-RU" dirty="0"/>
        </a:p>
      </dgm:t>
    </dgm:pt>
    <dgm:pt modelId="{292C8E34-3441-DF48-9B3E-05EDD84AC8D5}" type="parTrans" cxnId="{8A7579A2-6CF7-D34C-96F0-EB92AE8EBE78}">
      <dgm:prSet/>
      <dgm:spPr/>
      <dgm:t>
        <a:bodyPr/>
        <a:lstStyle/>
        <a:p>
          <a:endParaRPr lang="ru-RU"/>
        </a:p>
      </dgm:t>
    </dgm:pt>
    <dgm:pt modelId="{BD165D00-771B-8A49-81E4-04260D24936D}" type="sibTrans" cxnId="{8A7579A2-6CF7-D34C-96F0-EB92AE8EBE78}">
      <dgm:prSet/>
      <dgm:spPr/>
      <dgm:t>
        <a:bodyPr/>
        <a:lstStyle/>
        <a:p>
          <a:endParaRPr lang="ru-RU"/>
        </a:p>
      </dgm:t>
    </dgm:pt>
    <dgm:pt modelId="{EBD62F73-BF61-F74C-9447-02112BFAF168}">
      <dgm:prSet phldrT="[Текст]"/>
      <dgm:spPr>
        <a:solidFill>
          <a:srgbClr val="C0504D"/>
        </a:solidFill>
      </dgm:spPr>
      <dgm:t>
        <a:bodyPr/>
        <a:lstStyle/>
        <a:p>
          <a:r>
            <a:rPr lang="ru-RU" dirty="0" smtClean="0"/>
            <a:t>Обращения в письменной форме или в виде электронного документа </a:t>
          </a:r>
          <a:endParaRPr lang="ru-RU" dirty="0"/>
        </a:p>
      </dgm:t>
    </dgm:pt>
    <dgm:pt modelId="{E0B49AF7-5E8E-C048-83FE-A69BD2F9AEA7}" type="parTrans" cxnId="{9065869C-EB8D-444C-ABD0-14E7F30EB1C2}">
      <dgm:prSet/>
      <dgm:spPr/>
      <dgm:t>
        <a:bodyPr/>
        <a:lstStyle/>
        <a:p>
          <a:endParaRPr lang="ru-RU"/>
        </a:p>
      </dgm:t>
    </dgm:pt>
    <dgm:pt modelId="{702A0F58-F536-A046-AD93-36AAF83D214D}" type="sibTrans" cxnId="{9065869C-EB8D-444C-ABD0-14E7F30EB1C2}">
      <dgm:prSet/>
      <dgm:spPr/>
      <dgm:t>
        <a:bodyPr/>
        <a:lstStyle/>
        <a:p>
          <a:endParaRPr lang="ru-RU"/>
        </a:p>
      </dgm:t>
    </dgm:pt>
    <dgm:pt modelId="{DFE1A624-DD8E-0948-B7B4-CFCE9E28D9D1}">
      <dgm:prSet phldrT="[Текст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ru-RU" sz="1400" b="1" dirty="0" smtClean="0"/>
            <a:t>ПРЕДЛОЖЕНИЕ</a:t>
          </a:r>
        </a:p>
        <a:p>
          <a:r>
            <a:rPr lang="ru-RU" sz="1400" dirty="0" smtClean="0"/>
            <a:t>рекомендация гражданина по совершенствованию законов и иных нормативных правовых актов, деятельности ГО и ОМС</a:t>
          </a:r>
          <a:endParaRPr lang="ru-RU" sz="1400" dirty="0"/>
        </a:p>
      </dgm:t>
    </dgm:pt>
    <dgm:pt modelId="{6EF97AFB-49C5-6244-9618-F155715D4377}" type="parTrans" cxnId="{DD71D2A8-ECCE-CE45-A914-5814A999BA88}">
      <dgm:prSet/>
      <dgm:spPr>
        <a:ln>
          <a:solidFill>
            <a:srgbClr val="C0504D"/>
          </a:solidFill>
        </a:ln>
      </dgm:spPr>
      <dgm:t>
        <a:bodyPr/>
        <a:lstStyle/>
        <a:p>
          <a:endParaRPr lang="ru-RU"/>
        </a:p>
      </dgm:t>
    </dgm:pt>
    <dgm:pt modelId="{A15DC3C8-8E2F-644B-B048-6D959650D6B0}" type="sibTrans" cxnId="{DD71D2A8-ECCE-CE45-A914-5814A999BA88}">
      <dgm:prSet/>
      <dgm:spPr/>
      <dgm:t>
        <a:bodyPr/>
        <a:lstStyle/>
        <a:p>
          <a:endParaRPr lang="ru-RU"/>
        </a:p>
      </dgm:t>
    </dgm:pt>
    <dgm:pt modelId="{BE78C5FC-4960-D34F-B1FF-7952E4632A1C}">
      <dgm:prSet phldrT="[Текст]" custT="1"/>
      <dgm:spPr>
        <a:ln>
          <a:solidFill>
            <a:srgbClr val="C0504D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/>
            <a:t>ЗАЯВЛЕНИЕ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просьба гражданина о содействии в реализации его конституционных прав и свобод или других лиц, либо сообщение о нарушении законов и иных нормативных правовых актов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618B47F9-0E2E-A344-A88B-2F77A8D29ED6}" type="parTrans" cxnId="{FDA8E740-5BAC-DD40-AF6B-DAC895BC53DE}">
      <dgm:prSet/>
      <dgm:spPr>
        <a:ln>
          <a:solidFill>
            <a:srgbClr val="C0504D"/>
          </a:solidFill>
        </a:ln>
      </dgm:spPr>
      <dgm:t>
        <a:bodyPr/>
        <a:lstStyle/>
        <a:p>
          <a:endParaRPr lang="ru-RU"/>
        </a:p>
      </dgm:t>
    </dgm:pt>
    <dgm:pt modelId="{0B9D2757-293B-FD4B-8FA3-B50B01C32493}" type="sibTrans" cxnId="{FDA8E740-5BAC-DD40-AF6B-DAC895BC53DE}">
      <dgm:prSet/>
      <dgm:spPr/>
      <dgm:t>
        <a:bodyPr/>
        <a:lstStyle/>
        <a:p>
          <a:endParaRPr lang="ru-RU"/>
        </a:p>
      </dgm:t>
    </dgm:pt>
    <dgm:pt modelId="{26EDF37B-73F6-264D-8599-D9C7A19738AA}">
      <dgm:prSet custT="1"/>
      <dgm:spPr>
        <a:ln>
          <a:solidFill>
            <a:srgbClr val="C0504D"/>
          </a:solidFill>
        </a:ln>
      </dgm:spPr>
      <dgm:t>
        <a:bodyPr/>
        <a:lstStyle/>
        <a:p>
          <a:r>
            <a:rPr lang="ru-RU" sz="1400" b="1" dirty="0" smtClean="0"/>
            <a:t>ЖАЛОБА</a:t>
          </a:r>
        </a:p>
        <a:p>
          <a:r>
            <a:rPr lang="ru-RU" sz="1400" dirty="0" smtClean="0"/>
            <a:t>просьба гражданина о восстановлении или защите его нарушенных прав, свобод или законных интересов либо прав, свобод или законных интересов других лиц</a:t>
          </a:r>
          <a:endParaRPr lang="ru-RU" sz="1400" dirty="0"/>
        </a:p>
      </dgm:t>
    </dgm:pt>
    <dgm:pt modelId="{FC5D4ED8-68FE-B240-8402-75D64A46A9EA}" type="sibTrans" cxnId="{85342346-7391-9948-B653-DEAE17ABD3BA}">
      <dgm:prSet/>
      <dgm:spPr/>
      <dgm:t>
        <a:bodyPr/>
        <a:lstStyle/>
        <a:p>
          <a:endParaRPr lang="ru-RU"/>
        </a:p>
      </dgm:t>
    </dgm:pt>
    <dgm:pt modelId="{1749A7D4-FE82-8A42-881E-456B86B2CCE1}" type="parTrans" cxnId="{85342346-7391-9948-B653-DEAE17ABD3BA}">
      <dgm:prSet/>
      <dgm:spPr>
        <a:ln>
          <a:solidFill>
            <a:srgbClr val="C0504D"/>
          </a:solidFill>
        </a:ln>
      </dgm:spPr>
      <dgm:t>
        <a:bodyPr/>
        <a:lstStyle/>
        <a:p>
          <a:endParaRPr lang="ru-RU"/>
        </a:p>
      </dgm:t>
    </dgm:pt>
    <dgm:pt modelId="{09FC2394-29C3-0B41-BE61-342541A20554}" type="pres">
      <dgm:prSet presAssocID="{212891E1-5996-EA49-A059-FAE86EC9E49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47AE793-2521-9A47-9539-282B47D0ABE5}" type="pres">
      <dgm:prSet presAssocID="{4D7D927B-3246-8648-98D9-1E0454B45BBD}" presName="root" presStyleCnt="0"/>
      <dgm:spPr/>
    </dgm:pt>
    <dgm:pt modelId="{F53D793A-F370-0442-878B-017F4C1D6E58}" type="pres">
      <dgm:prSet presAssocID="{4D7D927B-3246-8648-98D9-1E0454B45BBD}" presName="rootComposite" presStyleCnt="0"/>
      <dgm:spPr/>
    </dgm:pt>
    <dgm:pt modelId="{E885AD2A-411A-D746-B5C0-397EA60EF95E}" type="pres">
      <dgm:prSet presAssocID="{4D7D927B-3246-8648-98D9-1E0454B45BBD}" presName="rootText" presStyleLbl="node1" presStyleIdx="0" presStyleCnt="2" custScaleX="126074" custLinFactNeighborX="-50236" custLinFactNeighborY="-436"/>
      <dgm:spPr/>
      <dgm:t>
        <a:bodyPr/>
        <a:lstStyle/>
        <a:p>
          <a:endParaRPr lang="ru-RU"/>
        </a:p>
      </dgm:t>
    </dgm:pt>
    <dgm:pt modelId="{872306DA-3F3D-1D45-B3DF-C923D04A7E8C}" type="pres">
      <dgm:prSet presAssocID="{4D7D927B-3246-8648-98D9-1E0454B45BBD}" presName="rootConnector" presStyleLbl="node1" presStyleIdx="0" presStyleCnt="2"/>
      <dgm:spPr/>
      <dgm:t>
        <a:bodyPr/>
        <a:lstStyle/>
        <a:p>
          <a:endParaRPr lang="ru-RU"/>
        </a:p>
      </dgm:t>
    </dgm:pt>
    <dgm:pt modelId="{8739CFD9-D486-7D4B-B401-9122C61AB3F1}" type="pres">
      <dgm:prSet presAssocID="{4D7D927B-3246-8648-98D9-1E0454B45BBD}" presName="childShape" presStyleCnt="0"/>
      <dgm:spPr/>
    </dgm:pt>
    <dgm:pt modelId="{676F0B41-3D14-2E49-9706-E95DB5A59664}" type="pres">
      <dgm:prSet presAssocID="{EBD62F73-BF61-F74C-9447-02112BFAF168}" presName="root" presStyleCnt="0"/>
      <dgm:spPr/>
    </dgm:pt>
    <dgm:pt modelId="{B497D57C-D4EE-8D42-A67F-702816F5A435}" type="pres">
      <dgm:prSet presAssocID="{EBD62F73-BF61-F74C-9447-02112BFAF168}" presName="rootComposite" presStyleCnt="0"/>
      <dgm:spPr/>
    </dgm:pt>
    <dgm:pt modelId="{478F8A7A-D43D-9346-B4F5-486C10E2BE3A}" type="pres">
      <dgm:prSet presAssocID="{EBD62F73-BF61-F74C-9447-02112BFAF168}" presName="rootText" presStyleLbl="node1" presStyleIdx="1" presStyleCnt="2" custScaleX="180739"/>
      <dgm:spPr/>
      <dgm:t>
        <a:bodyPr/>
        <a:lstStyle/>
        <a:p>
          <a:endParaRPr lang="ru-RU"/>
        </a:p>
      </dgm:t>
    </dgm:pt>
    <dgm:pt modelId="{BE4F0CBB-D51A-5D41-B4D0-642C78DF2060}" type="pres">
      <dgm:prSet presAssocID="{EBD62F73-BF61-F74C-9447-02112BFAF168}" presName="rootConnector" presStyleLbl="node1" presStyleIdx="1" presStyleCnt="2"/>
      <dgm:spPr/>
      <dgm:t>
        <a:bodyPr/>
        <a:lstStyle/>
        <a:p>
          <a:endParaRPr lang="ru-RU"/>
        </a:p>
      </dgm:t>
    </dgm:pt>
    <dgm:pt modelId="{D8418726-40FC-E348-A0AD-A9AFC6B16880}" type="pres">
      <dgm:prSet presAssocID="{EBD62F73-BF61-F74C-9447-02112BFAF168}" presName="childShape" presStyleCnt="0"/>
      <dgm:spPr/>
    </dgm:pt>
    <dgm:pt modelId="{26174476-F741-B14C-A5E4-128F1658D13C}" type="pres">
      <dgm:prSet presAssocID="{6EF97AFB-49C5-6244-9618-F155715D4377}" presName="Name13" presStyleLbl="parChTrans1D2" presStyleIdx="0" presStyleCnt="3"/>
      <dgm:spPr/>
      <dgm:t>
        <a:bodyPr/>
        <a:lstStyle/>
        <a:p>
          <a:endParaRPr lang="ru-RU"/>
        </a:p>
      </dgm:t>
    </dgm:pt>
    <dgm:pt modelId="{C921EC9F-05BC-FD45-B3BA-A001F8C67B8B}" type="pres">
      <dgm:prSet presAssocID="{DFE1A624-DD8E-0948-B7B4-CFCE9E28D9D1}" presName="childText" presStyleLbl="bgAcc1" presStyleIdx="0" presStyleCnt="3" custScaleX="210796" custLinFactNeighborX="7804" custLinFactNeighborY="1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435E4-CFCC-EA4F-9176-22C01804624A}" type="pres">
      <dgm:prSet presAssocID="{618B47F9-0E2E-A344-A88B-2F77A8D29ED6}" presName="Name13" presStyleLbl="parChTrans1D2" presStyleIdx="1" presStyleCnt="3"/>
      <dgm:spPr/>
      <dgm:t>
        <a:bodyPr/>
        <a:lstStyle/>
        <a:p>
          <a:endParaRPr lang="ru-RU"/>
        </a:p>
      </dgm:t>
    </dgm:pt>
    <dgm:pt modelId="{2CAB45ED-0CEC-1F47-A5BC-D55332B61726}" type="pres">
      <dgm:prSet presAssocID="{BE78C5FC-4960-D34F-B1FF-7952E4632A1C}" presName="childText" presStyleLbl="bgAcc1" presStyleIdx="1" presStyleCnt="3" custScaleX="209422" custLinFactNeighborX="7804" custLinFactNeighborY="-2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B49C6-D676-4449-B0C0-46DFFC3B943A}" type="pres">
      <dgm:prSet presAssocID="{1749A7D4-FE82-8A42-881E-456B86B2CCE1}" presName="Name13" presStyleLbl="parChTrans1D2" presStyleIdx="2" presStyleCnt="3"/>
      <dgm:spPr/>
      <dgm:t>
        <a:bodyPr/>
        <a:lstStyle/>
        <a:p>
          <a:endParaRPr lang="ru-RU"/>
        </a:p>
      </dgm:t>
    </dgm:pt>
    <dgm:pt modelId="{2E12CF6F-2F3D-1445-AB29-A54F1594B385}" type="pres">
      <dgm:prSet presAssocID="{26EDF37B-73F6-264D-8599-D9C7A19738AA}" presName="childText" presStyleLbl="bgAcc1" presStyleIdx="2" presStyleCnt="3" custScaleX="208102" custLinFactNeighborX="7804" custLinFactNeighborY="-74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65869C-EB8D-444C-ABD0-14E7F30EB1C2}" srcId="{212891E1-5996-EA49-A059-FAE86EC9E49A}" destId="{EBD62F73-BF61-F74C-9447-02112BFAF168}" srcOrd="1" destOrd="0" parTransId="{E0B49AF7-5E8E-C048-83FE-A69BD2F9AEA7}" sibTransId="{702A0F58-F536-A046-AD93-36AAF83D214D}"/>
    <dgm:cxn modelId="{C7DF82C7-E30B-DA43-924D-4C075FC11A22}" type="presOf" srcId="{4D7D927B-3246-8648-98D9-1E0454B45BBD}" destId="{872306DA-3F3D-1D45-B3DF-C923D04A7E8C}" srcOrd="1" destOrd="0" presId="urn:microsoft.com/office/officeart/2005/8/layout/hierarchy3"/>
    <dgm:cxn modelId="{DD71D2A8-ECCE-CE45-A914-5814A999BA88}" srcId="{EBD62F73-BF61-F74C-9447-02112BFAF168}" destId="{DFE1A624-DD8E-0948-B7B4-CFCE9E28D9D1}" srcOrd="0" destOrd="0" parTransId="{6EF97AFB-49C5-6244-9618-F155715D4377}" sibTransId="{A15DC3C8-8E2F-644B-B048-6D959650D6B0}"/>
    <dgm:cxn modelId="{73D24844-840D-1D4D-B4E8-AA882F270755}" type="presOf" srcId="{EBD62F73-BF61-F74C-9447-02112BFAF168}" destId="{BE4F0CBB-D51A-5D41-B4D0-642C78DF2060}" srcOrd="1" destOrd="0" presId="urn:microsoft.com/office/officeart/2005/8/layout/hierarchy3"/>
    <dgm:cxn modelId="{FDA8E740-5BAC-DD40-AF6B-DAC895BC53DE}" srcId="{EBD62F73-BF61-F74C-9447-02112BFAF168}" destId="{BE78C5FC-4960-D34F-B1FF-7952E4632A1C}" srcOrd="1" destOrd="0" parTransId="{618B47F9-0E2E-A344-A88B-2F77A8D29ED6}" sibTransId="{0B9D2757-293B-FD4B-8FA3-B50B01C32493}"/>
    <dgm:cxn modelId="{BC0BF8ED-D460-C443-ABFB-2B3F05468534}" type="presOf" srcId="{1749A7D4-FE82-8A42-881E-456B86B2CCE1}" destId="{9FEB49C6-D676-4449-B0C0-46DFFC3B943A}" srcOrd="0" destOrd="0" presId="urn:microsoft.com/office/officeart/2005/8/layout/hierarchy3"/>
    <dgm:cxn modelId="{E9753B4C-AE38-184A-AF6F-B81E6A192CEE}" type="presOf" srcId="{618B47F9-0E2E-A344-A88B-2F77A8D29ED6}" destId="{EF2435E4-CFCC-EA4F-9176-22C01804624A}" srcOrd="0" destOrd="0" presId="urn:microsoft.com/office/officeart/2005/8/layout/hierarchy3"/>
    <dgm:cxn modelId="{6B5D55D7-5296-844B-B383-82BB2B8E1039}" type="presOf" srcId="{EBD62F73-BF61-F74C-9447-02112BFAF168}" destId="{478F8A7A-D43D-9346-B4F5-486C10E2BE3A}" srcOrd="0" destOrd="0" presId="urn:microsoft.com/office/officeart/2005/8/layout/hierarchy3"/>
    <dgm:cxn modelId="{817B09CE-877F-6A4B-A4C7-DB21332C60F2}" type="presOf" srcId="{212891E1-5996-EA49-A059-FAE86EC9E49A}" destId="{09FC2394-29C3-0B41-BE61-342541A20554}" srcOrd="0" destOrd="0" presId="urn:microsoft.com/office/officeart/2005/8/layout/hierarchy3"/>
    <dgm:cxn modelId="{7F9E3428-2F4D-8D4E-8AD5-D33463F1768C}" type="presOf" srcId="{4D7D927B-3246-8648-98D9-1E0454B45BBD}" destId="{E885AD2A-411A-D746-B5C0-397EA60EF95E}" srcOrd="0" destOrd="0" presId="urn:microsoft.com/office/officeart/2005/8/layout/hierarchy3"/>
    <dgm:cxn modelId="{42B129AD-FB0E-3843-8248-B5E81261FD29}" type="presOf" srcId="{DFE1A624-DD8E-0948-B7B4-CFCE9E28D9D1}" destId="{C921EC9F-05BC-FD45-B3BA-A001F8C67B8B}" srcOrd="0" destOrd="0" presId="urn:microsoft.com/office/officeart/2005/8/layout/hierarchy3"/>
    <dgm:cxn modelId="{11F8660C-B43B-7747-803C-6B9BA8B6B176}" type="presOf" srcId="{26EDF37B-73F6-264D-8599-D9C7A19738AA}" destId="{2E12CF6F-2F3D-1445-AB29-A54F1594B385}" srcOrd="0" destOrd="0" presId="urn:microsoft.com/office/officeart/2005/8/layout/hierarchy3"/>
    <dgm:cxn modelId="{8A7579A2-6CF7-D34C-96F0-EB92AE8EBE78}" srcId="{212891E1-5996-EA49-A059-FAE86EC9E49A}" destId="{4D7D927B-3246-8648-98D9-1E0454B45BBD}" srcOrd="0" destOrd="0" parTransId="{292C8E34-3441-DF48-9B3E-05EDD84AC8D5}" sibTransId="{BD165D00-771B-8A49-81E4-04260D24936D}"/>
    <dgm:cxn modelId="{7A108D97-C6DA-454B-AF7B-093491E1136B}" type="presOf" srcId="{6EF97AFB-49C5-6244-9618-F155715D4377}" destId="{26174476-F741-B14C-A5E4-128F1658D13C}" srcOrd="0" destOrd="0" presId="urn:microsoft.com/office/officeart/2005/8/layout/hierarchy3"/>
    <dgm:cxn modelId="{E3D3915D-C156-8840-B845-537FC7616E9C}" type="presOf" srcId="{BE78C5FC-4960-D34F-B1FF-7952E4632A1C}" destId="{2CAB45ED-0CEC-1F47-A5BC-D55332B61726}" srcOrd="0" destOrd="0" presId="urn:microsoft.com/office/officeart/2005/8/layout/hierarchy3"/>
    <dgm:cxn modelId="{85342346-7391-9948-B653-DEAE17ABD3BA}" srcId="{EBD62F73-BF61-F74C-9447-02112BFAF168}" destId="{26EDF37B-73F6-264D-8599-D9C7A19738AA}" srcOrd="2" destOrd="0" parTransId="{1749A7D4-FE82-8A42-881E-456B86B2CCE1}" sibTransId="{FC5D4ED8-68FE-B240-8402-75D64A46A9EA}"/>
    <dgm:cxn modelId="{7EB854F5-210C-6E4C-98C0-B55E7D2FCBE8}" type="presParOf" srcId="{09FC2394-29C3-0B41-BE61-342541A20554}" destId="{047AE793-2521-9A47-9539-282B47D0ABE5}" srcOrd="0" destOrd="0" presId="urn:microsoft.com/office/officeart/2005/8/layout/hierarchy3"/>
    <dgm:cxn modelId="{B0C53B91-40A4-E343-A386-A95A3DE39F94}" type="presParOf" srcId="{047AE793-2521-9A47-9539-282B47D0ABE5}" destId="{F53D793A-F370-0442-878B-017F4C1D6E58}" srcOrd="0" destOrd="0" presId="urn:microsoft.com/office/officeart/2005/8/layout/hierarchy3"/>
    <dgm:cxn modelId="{679D3182-7C36-1C48-841A-68AF5AB1B04A}" type="presParOf" srcId="{F53D793A-F370-0442-878B-017F4C1D6E58}" destId="{E885AD2A-411A-D746-B5C0-397EA60EF95E}" srcOrd="0" destOrd="0" presId="urn:microsoft.com/office/officeart/2005/8/layout/hierarchy3"/>
    <dgm:cxn modelId="{FAF3FCCE-F379-6D44-BB82-83E2977307EE}" type="presParOf" srcId="{F53D793A-F370-0442-878B-017F4C1D6E58}" destId="{872306DA-3F3D-1D45-B3DF-C923D04A7E8C}" srcOrd="1" destOrd="0" presId="urn:microsoft.com/office/officeart/2005/8/layout/hierarchy3"/>
    <dgm:cxn modelId="{0978410A-493C-DB41-8FA7-AB35A329268F}" type="presParOf" srcId="{047AE793-2521-9A47-9539-282B47D0ABE5}" destId="{8739CFD9-D486-7D4B-B401-9122C61AB3F1}" srcOrd="1" destOrd="0" presId="urn:microsoft.com/office/officeart/2005/8/layout/hierarchy3"/>
    <dgm:cxn modelId="{E86EB7E4-F530-C041-9E07-B1CD399C2560}" type="presParOf" srcId="{09FC2394-29C3-0B41-BE61-342541A20554}" destId="{676F0B41-3D14-2E49-9706-E95DB5A59664}" srcOrd="1" destOrd="0" presId="urn:microsoft.com/office/officeart/2005/8/layout/hierarchy3"/>
    <dgm:cxn modelId="{436B2711-B7BE-9045-80AF-AF2C858EB06C}" type="presParOf" srcId="{676F0B41-3D14-2E49-9706-E95DB5A59664}" destId="{B497D57C-D4EE-8D42-A67F-702816F5A435}" srcOrd="0" destOrd="0" presId="urn:microsoft.com/office/officeart/2005/8/layout/hierarchy3"/>
    <dgm:cxn modelId="{B334BE4F-4E6F-5847-9280-40FFC2D6F57C}" type="presParOf" srcId="{B497D57C-D4EE-8D42-A67F-702816F5A435}" destId="{478F8A7A-D43D-9346-B4F5-486C10E2BE3A}" srcOrd="0" destOrd="0" presId="urn:microsoft.com/office/officeart/2005/8/layout/hierarchy3"/>
    <dgm:cxn modelId="{1B64F242-FB81-7D45-AF71-988A57D99669}" type="presParOf" srcId="{B497D57C-D4EE-8D42-A67F-702816F5A435}" destId="{BE4F0CBB-D51A-5D41-B4D0-642C78DF2060}" srcOrd="1" destOrd="0" presId="urn:microsoft.com/office/officeart/2005/8/layout/hierarchy3"/>
    <dgm:cxn modelId="{841E5241-C3F4-124E-9FF7-8DE333DD1AC7}" type="presParOf" srcId="{676F0B41-3D14-2E49-9706-E95DB5A59664}" destId="{D8418726-40FC-E348-A0AD-A9AFC6B16880}" srcOrd="1" destOrd="0" presId="urn:microsoft.com/office/officeart/2005/8/layout/hierarchy3"/>
    <dgm:cxn modelId="{A49ACF25-54D2-4C4B-8B21-1E6F9C87AAAE}" type="presParOf" srcId="{D8418726-40FC-E348-A0AD-A9AFC6B16880}" destId="{26174476-F741-B14C-A5E4-128F1658D13C}" srcOrd="0" destOrd="0" presId="urn:microsoft.com/office/officeart/2005/8/layout/hierarchy3"/>
    <dgm:cxn modelId="{6463B66E-6266-8E46-B7BD-2E8E588451CA}" type="presParOf" srcId="{D8418726-40FC-E348-A0AD-A9AFC6B16880}" destId="{C921EC9F-05BC-FD45-B3BA-A001F8C67B8B}" srcOrd="1" destOrd="0" presId="urn:microsoft.com/office/officeart/2005/8/layout/hierarchy3"/>
    <dgm:cxn modelId="{424BFA09-A893-6D46-96C7-B7151B5914CB}" type="presParOf" srcId="{D8418726-40FC-E348-A0AD-A9AFC6B16880}" destId="{EF2435E4-CFCC-EA4F-9176-22C01804624A}" srcOrd="2" destOrd="0" presId="urn:microsoft.com/office/officeart/2005/8/layout/hierarchy3"/>
    <dgm:cxn modelId="{F16335B7-67F3-994D-B6C1-A0DBFA2E0FBC}" type="presParOf" srcId="{D8418726-40FC-E348-A0AD-A9AFC6B16880}" destId="{2CAB45ED-0CEC-1F47-A5BC-D55332B61726}" srcOrd="3" destOrd="0" presId="urn:microsoft.com/office/officeart/2005/8/layout/hierarchy3"/>
    <dgm:cxn modelId="{2A8083C7-E6C8-0D4E-8A07-5F4822EAFEA0}" type="presParOf" srcId="{D8418726-40FC-E348-A0AD-A9AFC6B16880}" destId="{9FEB49C6-D676-4449-B0C0-46DFFC3B943A}" srcOrd="4" destOrd="0" presId="urn:microsoft.com/office/officeart/2005/8/layout/hierarchy3"/>
    <dgm:cxn modelId="{2F6C3C17-BD3E-0E46-8DDC-03BDE04AA849}" type="presParOf" srcId="{D8418726-40FC-E348-A0AD-A9AFC6B16880}" destId="{2E12CF6F-2F3D-1445-AB29-A54F1594B38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2B686-FCC7-4F8E-86C7-10910A83AEC4}" type="datetimeFigureOut">
              <a:rPr lang="ru-RU"/>
              <a:pPr>
                <a:defRPr/>
              </a:pPr>
              <a:t>28.06.2012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B7309-60A5-4BBF-88FB-8166A0BC2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8217A-192C-4C6B-9FE8-C2605EB30B71}" type="datetimeFigureOut">
              <a:rPr lang="ru-RU"/>
              <a:pPr>
                <a:defRPr/>
              </a:pPr>
              <a:t>28.06.2012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A840A-547F-4F60-8835-88BD982DA5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213DE-86DA-41B7-8840-AEDCBDBEEE88}" type="datetimeFigureOut">
              <a:rPr lang="ru-RU"/>
              <a:pPr>
                <a:defRPr/>
              </a:pPr>
              <a:t>28.06.2012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0C843-0C99-47E9-8099-7FF0CB888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8168-D5ED-458B-9F97-4EC71B048C4A}" type="datetimeFigureOut">
              <a:rPr lang="ru-RU"/>
              <a:pPr>
                <a:defRPr/>
              </a:pPr>
              <a:t>28.06.2012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8B36A-99FE-46B1-81E3-AE5FC7AB3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3FDC8-1D7C-481D-8C2C-D055CE549E68}" type="datetimeFigureOut">
              <a:rPr lang="ru-RU"/>
              <a:pPr>
                <a:defRPr/>
              </a:pPr>
              <a:t>28.06.2012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94B58-EEBB-4AD6-A718-8BF74BB26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C4AEA-9BB2-49C5-8917-F14EC7A9A7B7}" type="datetimeFigureOut">
              <a:rPr lang="ru-RU"/>
              <a:pPr>
                <a:defRPr/>
              </a:pPr>
              <a:t>28.06.2012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1B745-6886-4A1D-A86D-495C2CEA0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E4DAF-948E-4694-8D32-FCA3E3889570}" type="datetimeFigureOut">
              <a:rPr lang="ru-RU"/>
              <a:pPr>
                <a:defRPr/>
              </a:pPr>
              <a:t>28.06.2012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09DA0-0E85-45AA-9FAB-E2A8246FC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BCD68-73A5-421D-92F4-4B08B9AE99D4}" type="datetimeFigureOut">
              <a:rPr lang="ru-RU"/>
              <a:pPr>
                <a:defRPr/>
              </a:pPr>
              <a:t>28.06.2012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55C25-AE80-4E01-8DB0-93EEB2EC2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20740-ECF3-4739-A896-C20923D0D92D}" type="datetimeFigureOut">
              <a:rPr lang="ru-RU"/>
              <a:pPr>
                <a:defRPr/>
              </a:pPr>
              <a:t>28.06.2012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76224-B638-4BD5-8285-F9145523A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5E6CA-A802-4054-905A-B44447510231}" type="datetimeFigureOut">
              <a:rPr lang="ru-RU"/>
              <a:pPr>
                <a:defRPr/>
              </a:pPr>
              <a:t>28.06.2012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A93A3-107F-4289-B0A8-100194B9A8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D425D-8AEF-46E1-8357-E6120ADD633A}" type="datetimeFigureOut">
              <a:rPr lang="ru-RU"/>
              <a:pPr>
                <a:defRPr/>
              </a:pPr>
              <a:t>28.06.2012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5373A-E9CA-4E3C-94FF-A6C2A6914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E1E031-8444-4372-A748-D185CEF7311A}" type="datetimeFigureOut">
              <a:rPr lang="ru-RU"/>
              <a:pPr>
                <a:defRPr/>
              </a:pPr>
              <a:t>28.06.2012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8272E4-BF8C-4618-B43A-9929EF92F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0" r:id="rId2"/>
    <p:sldLayoutId id="2147483779" r:id="rId3"/>
    <p:sldLayoutId id="2147483778" r:id="rId4"/>
    <p:sldLayoutId id="2147483777" r:id="rId5"/>
    <p:sldLayoutId id="2147483776" r:id="rId6"/>
    <p:sldLayoutId id="2147483775" r:id="rId7"/>
    <p:sldLayoutId id="2147483774" r:id="rId8"/>
    <p:sldLayoutId id="2147483773" r:id="rId9"/>
    <p:sldLayoutId id="2147483772" r:id="rId10"/>
    <p:sldLayoutId id="2147483771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file:///\\localhost\consultantplus\::offline:ref=97BFA7B42F26CC587339A7CF8837B40AFE851439D696B7A541FC8D149A93C543CDE0F537769E2F82V2P0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file:///\\localhost\consultantplus\::offline:ref=7DD994A293D7A3FEF1CD7650DCB12AB6A016E5621CC19F97E10AFE33p7W1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chemeClr val="accent2"/>
                </a:solidFill>
                <a:latin typeface="Arial" charset="0"/>
              </a:rPr>
              <a:t>Информационные запросы и обращения в органы государственной власти и местного самоуправления. </a:t>
            </a:r>
            <a:br>
              <a:rPr lang="ru-RU" sz="3600" b="1" smtClean="0">
                <a:solidFill>
                  <a:schemeClr val="accent2"/>
                </a:solidFill>
                <a:latin typeface="Arial" charset="0"/>
              </a:rPr>
            </a:br>
            <a:r>
              <a:rPr lang="ru-RU" sz="3600" b="1" smtClean="0">
                <a:solidFill>
                  <a:schemeClr val="accent2"/>
                </a:solidFill>
                <a:latin typeface="Arial" charset="0"/>
              </a:rPr>
              <a:t>Нормативно-правовая база</a:t>
            </a:r>
            <a:r>
              <a:rPr lang="ru-RU" sz="3600" smtClean="0">
                <a:solidFill>
                  <a:schemeClr val="accent2"/>
                </a:solidFill>
                <a:latin typeface="Arial" charset="0"/>
              </a:rPr>
              <a:t> </a:t>
            </a:r>
            <a:br>
              <a:rPr lang="ru-RU" sz="3600" smtClean="0">
                <a:solidFill>
                  <a:schemeClr val="accent2"/>
                </a:solidFill>
                <a:latin typeface="Arial" charset="0"/>
              </a:rPr>
            </a:br>
            <a:endParaRPr lang="ru-RU" sz="4000" smtClean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sz="2000" smtClean="0">
              <a:solidFill>
                <a:srgbClr val="898989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282828"/>
                </a:solidFill>
              </a:rPr>
              <a:t>Михаил Федан, адвокат, </a:t>
            </a:r>
          </a:p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282828"/>
                </a:solidFill>
              </a:rPr>
              <a:t>консультант Института развития прессы–Сибирь</a:t>
            </a:r>
          </a:p>
          <a:p>
            <a:pPr>
              <a:lnSpc>
                <a:spcPct val="80000"/>
              </a:lnSpc>
            </a:pPr>
            <a:endParaRPr lang="ru-RU" sz="2000" b="1" smtClean="0">
              <a:solidFill>
                <a:srgbClr val="282828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282828"/>
                </a:solidFill>
              </a:rPr>
              <a:t>Новосибирск, июнь,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4200" b="1" smtClean="0">
                <a:solidFill>
                  <a:srgbClr val="C0504D"/>
                </a:solidFill>
              </a:rPr>
              <a:t>Обязанность ГО и ОМС размещать информацию в Интернете </a:t>
            </a:r>
            <a:r>
              <a:rPr lang="ru-RU" sz="3600" b="1" smtClean="0">
                <a:solidFill>
                  <a:srgbClr val="C0504D"/>
                </a:solidFill>
              </a:rPr>
              <a:t>(ст. 6, 10, 13)</a:t>
            </a:r>
          </a:p>
        </p:txBody>
      </p:sp>
      <p:sp>
        <p:nvSpPr>
          <p:cNvPr id="22530" name="Содержимое 8"/>
          <p:cNvSpPr>
            <a:spLocks noGrp="1"/>
          </p:cNvSpPr>
          <p:nvPr>
            <p:ph idx="1"/>
          </p:nvPr>
        </p:nvSpPr>
        <p:spPr>
          <a:xfrm>
            <a:off x="323850" y="1628775"/>
            <a:ext cx="8496300" cy="50403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/>
              <a:t>ГО и ОМС обязаны использовать сеть "Интернет", в которой создают официальные сайты с указанием адресов электронной почты, по которым пользователем информацией может быть направлен запрос и получена запрашиваемая информация. 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Информация м.б. размещена: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на официальном сайте субъекта Российской Федерации, в границах которого находится соответствующее муниципальное образование; 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на официальном сайте муниципального района, в который входит МО;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ОМС, не имеющий возможности размещать информацию о своей деятельности в сети "Интернет", обеспечивает пользователям информацией возможность ознакомиться с указанной информацией в помещениях, занимаемых этим ОМС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424863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800" b="1" smtClean="0">
                <a:solidFill>
                  <a:srgbClr val="C0504D"/>
                </a:solidFill>
              </a:rPr>
              <a:t>Содержание информации, обязательной к размещению на сайте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28625" y="1700213"/>
            <a:ext cx="8229600" cy="4968875"/>
          </a:xfrm>
        </p:spPr>
        <p:txBody>
          <a:bodyPr/>
          <a:lstStyle/>
          <a:p>
            <a:pPr>
              <a:lnSpc>
                <a:spcPct val="70000"/>
              </a:lnSpc>
              <a:buFont typeface="Arial" charset="0"/>
              <a:buNone/>
            </a:pPr>
            <a:r>
              <a:rPr lang="ru-RU" sz="2200" smtClean="0"/>
              <a:t>1. общая информация о ГО и ОМС</a:t>
            </a:r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ru-RU" sz="2200" smtClean="0"/>
              <a:t>2. информация о нормотворческой деятельности</a:t>
            </a:r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ru-RU" sz="2200" smtClean="0"/>
              <a:t>3. информация об участии ГО, ОМС в целевых и иных программах, международном сотрудничестве, включая официальные тексты соответствующих международных договоров Российской Федерации</a:t>
            </a:r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ru-RU" sz="2200" smtClean="0"/>
              <a:t>4. информация о состоянии защиты населения и территорий от чрезвычайных ситуаций и принятых мерах по обеспечению их безопасности</a:t>
            </a:r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ru-RU" sz="2200" smtClean="0"/>
              <a:t>5. информация о результатах проверок, проведенных органами, подведомственными организациями в пределах их полномочий</a:t>
            </a:r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ru-RU" sz="2200" smtClean="0"/>
              <a:t>6. тексты официальных выступлений и заявлений руководителей и заместителей руководителей ГО и ОМС</a:t>
            </a:r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ru-RU" sz="2200" smtClean="0"/>
              <a:t>7. статистическая информация о деятельности ГО и ОМС</a:t>
            </a:r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ru-RU" sz="2200" smtClean="0"/>
              <a:t>8. информация о кадровом обеспечении ГО и ОМС</a:t>
            </a:r>
          </a:p>
          <a:p>
            <a:pPr>
              <a:lnSpc>
                <a:spcPct val="70000"/>
              </a:lnSpc>
              <a:buFont typeface="Arial" charset="0"/>
              <a:buNone/>
            </a:pPr>
            <a:r>
              <a:rPr lang="ru-RU" sz="2200" smtClean="0"/>
              <a:t>9. информация о работе ГО, ОМС с обращениями граждан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600" b="1" smtClean="0">
                <a:solidFill>
                  <a:srgbClr val="C0504D"/>
                </a:solidFill>
              </a:rPr>
              <a:t>Плата за предоставление информации о деятельности ГО и ОМС (ст.21, 22)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8313" y="1700213"/>
            <a:ext cx="4040187" cy="639762"/>
          </a:xfrm>
          <a:solidFill>
            <a:srgbClr val="FF66FF"/>
          </a:solidFill>
        </p:spPr>
        <p:txBody>
          <a:bodyPr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i="1" dirty="0" smtClean="0"/>
              <a:t>Информация на бесплатной основе: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8313" y="2349500"/>
            <a:ext cx="4040187" cy="3951288"/>
          </a:xfrm>
          <a:solidFill>
            <a:srgbClr val="FFCCFF"/>
          </a:solidFill>
        </p:spPr>
        <p:txBody>
          <a:bodyPr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dirty="0"/>
              <a:t>1. передаваемая в устной форме;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dirty="0"/>
              <a:t>2. размещаемая ГО, ОМС в сети "Интернет", а также в отведенных для размещения информации о деятельности ГО и ОМС местах;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dirty="0"/>
              <a:t>3. затрагивающая права и установленные законодательством Российской Федерации обязанности заинтересованного пользователя информацией;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dirty="0"/>
              <a:t>4. иная установленная законом или муниципальными правовыми актами информация о деятельности ГО и ОМС.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ru-RU" dirty="0"/>
          </a:p>
        </p:txBody>
      </p:sp>
      <p:sp>
        <p:nvSpPr>
          <p:cNvPr id="24580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700213"/>
            <a:ext cx="4041775" cy="504825"/>
          </a:xfrm>
          <a:solidFill>
            <a:srgbClr val="FF66FF"/>
          </a:solidFill>
        </p:spPr>
        <p:txBody>
          <a:bodyPr/>
          <a:lstStyle/>
          <a:p>
            <a:r>
              <a:rPr lang="ru-RU" i="1" smtClean="0"/>
              <a:t>Плата взимается, если: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solidFill>
            <a:srgbClr val="FFCCFF"/>
          </a:solidFill>
        </p:spPr>
        <p:txBody>
          <a:bodyPr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dirty="0" smtClean="0"/>
              <a:t>объем </a:t>
            </a:r>
            <a:r>
              <a:rPr lang="ru-RU" dirty="0"/>
              <a:t>запрашиваемой и полученной информации превышает определенный Правительством Российской Федерации объем информации, предоставляемой на бесплатной основе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dirty="0"/>
              <a:t>Пользователь оплачивает: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/>
              <a:t>расходы </a:t>
            </a:r>
            <a:r>
              <a:rPr lang="ru-RU" dirty="0"/>
              <a:t>на изготовление копий запрашиваемых документов и (или) материалов;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/>
              <a:t>расходы</a:t>
            </a:r>
            <a:r>
              <a:rPr lang="ru-RU" dirty="0"/>
              <a:t>, связанные с пересылкой по почте.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sz="3600" b="1" smtClean="0">
                <a:solidFill>
                  <a:srgbClr val="C0504D"/>
                </a:solidFill>
              </a:rPr>
              <a:t>Правила предоставления информации о деятельности ГО и ОМС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3357563"/>
            <a:ext cx="8302625" cy="3240087"/>
          </a:xfrm>
        </p:spPr>
        <p:txBody>
          <a:bodyPr rtlCol="0">
            <a:normAutofit fontScale="70000" lnSpcReduction="20000"/>
          </a:bodyPr>
          <a:lstStyle/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dirty="0"/>
              <a:t>1. объем и формат запрашиваемой информации</a:t>
            </a:r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dirty="0"/>
              <a:t>2. размер расходов на изготовление копий запрашиваемых документов и (или) </a:t>
            </a:r>
            <a:r>
              <a:rPr lang="ru-RU" dirty="0" smtClean="0"/>
              <a:t>материалов</a:t>
            </a:r>
            <a:endParaRPr lang="ru-RU" dirty="0"/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dirty="0"/>
              <a:t>3. размер платы за пересылку запрашиваемых документов и (или) материалов в полном объеме по почте</a:t>
            </a:r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dirty="0"/>
              <a:t>4. информация, необходимая для заполнения платежного документа на перечисление платы за предоставление запрашиваемой информации</a:t>
            </a:r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dirty="0"/>
              <a:t>5. срок внесения пользователем информации платы за предоставление запрашиваемой </a:t>
            </a:r>
            <a:r>
              <a:rPr lang="ru-RU" dirty="0" smtClean="0"/>
              <a:t>информации</a:t>
            </a:r>
            <a:endParaRPr lang="ru-RU" dirty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ru-RU" dirty="0"/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395288" y="1412875"/>
            <a:ext cx="8497887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В случае если за предоставление информации о деятельности ГО и ОМС будет взиматься плата, об этом сообщается </a:t>
            </a:r>
            <a:r>
              <a:rPr lang="ru-RU" sz="2000">
                <a:solidFill>
                  <a:srgbClr val="C0504D"/>
                </a:solidFill>
                <a:latin typeface="Calibri" pitchFamily="34" charset="0"/>
              </a:rPr>
              <a:t>пользователю в </a:t>
            </a:r>
            <a:r>
              <a:rPr lang="ru-RU" sz="2000" b="1" i="1">
                <a:solidFill>
                  <a:srgbClr val="C0504D"/>
                </a:solidFill>
                <a:latin typeface="Calibri" pitchFamily="34" charset="0"/>
              </a:rPr>
              <a:t>течение 7 рабочих дней</a:t>
            </a:r>
            <a:r>
              <a:rPr lang="ru-RU" sz="2000">
                <a:latin typeface="Calibri" pitchFamily="34" charset="0"/>
              </a:rPr>
              <a:t> со дня регистрации полученного в установленном порядке запроса. </a:t>
            </a:r>
          </a:p>
          <a:p>
            <a:endParaRPr lang="ru-RU" sz="900">
              <a:latin typeface="Calibri" pitchFamily="34" charset="0"/>
            </a:endParaRPr>
          </a:p>
          <a:p>
            <a:r>
              <a:rPr lang="ru-RU" sz="2000">
                <a:latin typeface="Calibri" pitchFamily="34" charset="0"/>
              </a:rPr>
              <a:t>При этом указываются: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Параметры предоставляемой информации и размер платы</a:t>
            </a:r>
            <a:endParaRPr lang="ru-RU" b="1" dirty="0"/>
          </a:p>
        </p:txBody>
      </p:sp>
      <p:graphicFrame>
        <p:nvGraphicFramePr>
          <p:cNvPr id="26662" name="Group 38"/>
          <p:cNvGraphicFramePr>
            <a:graphicFrameLocks noGrp="1"/>
          </p:cNvGraphicFramePr>
          <p:nvPr/>
        </p:nvGraphicFramePr>
        <p:xfrm>
          <a:off x="468313" y="1844675"/>
          <a:ext cx="8351837" cy="3538538"/>
        </p:xfrm>
        <a:graphic>
          <a:graphicData uri="http://schemas.openxmlformats.org/drawingml/2006/table">
            <a:tbl>
              <a:tblPr/>
              <a:tblGrid>
                <a:gridCol w="2303462"/>
                <a:gridCol w="2952750"/>
                <a:gridCol w="30956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Формат предоставления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Максимальный объем, предоставляемый бесплатно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Размер платы (копирование) при превышении (руб.)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 страниц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 за каждую страницу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 страниц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 за каждую страницу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 страниц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 за каждую страницу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 А2 до А0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страница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более А0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страница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1000 за каждую страницу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Электронный вид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мегабайт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 за каждый мегабайт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10"/>
          <p:cNvSpPr>
            <a:spLocks noChangeArrowheads="1"/>
          </p:cNvSpPr>
          <p:nvPr/>
        </p:nvSpPr>
        <p:spPr bwMode="auto">
          <a:xfrm>
            <a:off x="539750" y="2781300"/>
            <a:ext cx="2952750" cy="654050"/>
          </a:xfrm>
          <a:prstGeom prst="rect">
            <a:avLst/>
          </a:prstGeom>
          <a:noFill/>
          <a:ln w="12700">
            <a:solidFill>
              <a:srgbClr val="AD010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alibri" pitchFamily="34" charset="0"/>
              </a:rPr>
              <a:t>Передается в ГО или ОМС</a:t>
            </a:r>
          </a:p>
        </p:txBody>
      </p:sp>
      <p:sp>
        <p:nvSpPr>
          <p:cNvPr id="27650" name="Прямоугольник 12"/>
          <p:cNvSpPr>
            <a:spLocks noChangeArrowheads="1"/>
          </p:cNvSpPr>
          <p:nvPr/>
        </p:nvSpPr>
        <p:spPr bwMode="auto">
          <a:xfrm>
            <a:off x="5364163" y="2636838"/>
            <a:ext cx="3168650" cy="379412"/>
          </a:xfrm>
          <a:prstGeom prst="rect">
            <a:avLst/>
          </a:prstGeom>
          <a:noFill/>
          <a:ln w="12700">
            <a:solidFill>
              <a:srgbClr val="AD010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alibri" pitchFamily="34" charset="0"/>
              </a:rPr>
              <a:t>Направляется по почте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27651" name="TextBox 13"/>
          <p:cNvSpPr txBox="1">
            <a:spLocks noChangeArrowheads="1"/>
          </p:cNvSpPr>
          <p:nvPr/>
        </p:nvSpPr>
        <p:spPr bwMode="auto">
          <a:xfrm>
            <a:off x="4572000" y="3573463"/>
            <a:ext cx="1873250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Объем до максимального включительно </a:t>
            </a:r>
          </a:p>
        </p:txBody>
      </p:sp>
      <p:sp>
        <p:nvSpPr>
          <p:cNvPr id="27652" name="TextBox 14"/>
          <p:cNvSpPr txBox="1">
            <a:spLocks noChangeArrowheads="1"/>
          </p:cNvSpPr>
          <p:nvPr/>
        </p:nvSpPr>
        <p:spPr bwMode="auto">
          <a:xfrm>
            <a:off x="6804025" y="3573463"/>
            <a:ext cx="1871663" cy="922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Объем свыше максимального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7653" name="TextBox 15"/>
          <p:cNvSpPr txBox="1">
            <a:spLocks noChangeArrowheads="1"/>
          </p:cNvSpPr>
          <p:nvPr/>
        </p:nvSpPr>
        <p:spPr bwMode="auto">
          <a:xfrm>
            <a:off x="611188" y="4005263"/>
            <a:ext cx="271462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Порядок передачи устанавливается этими органами  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7654" name="TextBox 16"/>
          <p:cNvSpPr txBox="1">
            <a:spLocks noChangeArrowheads="1"/>
          </p:cNvSpPr>
          <p:nvPr/>
        </p:nvSpPr>
        <p:spPr bwMode="auto">
          <a:xfrm>
            <a:off x="4572000" y="4508500"/>
            <a:ext cx="187325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за счет ГО или ОМС </a:t>
            </a:r>
          </a:p>
        </p:txBody>
      </p:sp>
      <p:sp>
        <p:nvSpPr>
          <p:cNvPr id="27655" name="TextBox 17"/>
          <p:cNvSpPr txBox="1">
            <a:spLocks noChangeArrowheads="1"/>
          </p:cNvSpPr>
          <p:nvPr/>
        </p:nvSpPr>
        <p:spPr bwMode="auto">
          <a:xfrm>
            <a:off x="6804025" y="4508500"/>
            <a:ext cx="1871663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за счет пользователя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195513" y="1484313"/>
            <a:ext cx="5535612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BE4B4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dk1"/>
                </a:solidFill>
                <a:latin typeface="+mn-lt"/>
                <a:cs typeface="+mn-cs"/>
              </a:rPr>
              <a:t>Информация на бумажном носителе</a:t>
            </a:r>
            <a:endParaRPr lang="ru-RU" sz="2400" b="1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7596188" y="2276475"/>
            <a:ext cx="0" cy="5032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051050" y="3429000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6227763" y="3068638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8459788" y="2997200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504D"/>
                </a:solidFill>
              </a:rPr>
              <a:t>Способы получения информации</a:t>
            </a:r>
            <a:endParaRPr lang="ru-RU" b="1" dirty="0">
              <a:solidFill>
                <a:srgbClr val="C0504D"/>
              </a:solidFill>
            </a:endParaRPr>
          </a:p>
        </p:txBody>
      </p:sp>
      <p:cxnSp>
        <p:nvCxnSpPr>
          <p:cNvPr id="2" name="Прямая со стрелкой 23"/>
          <p:cNvCxnSpPr/>
          <p:nvPr/>
        </p:nvCxnSpPr>
        <p:spPr>
          <a:xfrm>
            <a:off x="3203575" y="2349500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10"/>
          <p:cNvSpPr>
            <a:spLocks noChangeArrowheads="1"/>
          </p:cNvSpPr>
          <p:nvPr/>
        </p:nvSpPr>
        <p:spPr bwMode="auto">
          <a:xfrm>
            <a:off x="323850" y="2133600"/>
            <a:ext cx="3959225" cy="654050"/>
          </a:xfrm>
          <a:prstGeom prst="rect">
            <a:avLst/>
          </a:prstGeom>
          <a:noFill/>
          <a:ln w="12700">
            <a:solidFill>
              <a:srgbClr val="AD010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alibri" pitchFamily="34" charset="0"/>
              </a:rPr>
              <a:t>Записывается на накопительное устройство</a:t>
            </a:r>
            <a:r>
              <a:rPr lang="ru-RU">
                <a:latin typeface="Calibri" pitchFamily="34" charset="0"/>
              </a:rPr>
              <a:t> </a:t>
            </a:r>
            <a:endParaRPr lang="ru-RU" b="1" i="1">
              <a:latin typeface="Calibri" pitchFamily="34" charset="0"/>
            </a:endParaRPr>
          </a:p>
        </p:txBody>
      </p:sp>
      <p:sp>
        <p:nvSpPr>
          <p:cNvPr id="28674" name="Прямоугольник 12"/>
          <p:cNvSpPr>
            <a:spLocks noChangeArrowheads="1"/>
          </p:cNvSpPr>
          <p:nvPr/>
        </p:nvSpPr>
        <p:spPr bwMode="auto">
          <a:xfrm>
            <a:off x="4716463" y="2133600"/>
            <a:ext cx="3959225" cy="646113"/>
          </a:xfrm>
          <a:prstGeom prst="rect">
            <a:avLst/>
          </a:prstGeom>
          <a:noFill/>
          <a:ln w="12700">
            <a:solidFill>
              <a:srgbClr val="AD010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alibri" pitchFamily="34" charset="0"/>
              </a:rPr>
              <a:t>Бесплатно направляется по электронной почте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28675" name="TextBox 13"/>
          <p:cNvSpPr txBox="1">
            <a:spLocks noChangeArrowheads="1"/>
          </p:cNvSpPr>
          <p:nvPr/>
        </p:nvSpPr>
        <p:spPr bwMode="auto">
          <a:xfrm>
            <a:off x="4716463" y="2781300"/>
            <a:ext cx="3959225" cy="922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- если объем не превышает максимальный;</a:t>
            </a:r>
          </a:p>
          <a:p>
            <a:r>
              <a:rPr lang="ru-RU">
                <a:latin typeface="Calibri" pitchFamily="34" charset="0"/>
              </a:rPr>
              <a:t>- указан адрес ЭП </a:t>
            </a:r>
          </a:p>
        </p:txBody>
      </p:sp>
      <p:sp>
        <p:nvSpPr>
          <p:cNvPr id="28676" name="TextBox 15"/>
          <p:cNvSpPr txBox="1">
            <a:spLocks noChangeArrowheads="1"/>
          </p:cNvSpPr>
          <p:nvPr/>
        </p:nvSpPr>
        <p:spPr bwMode="auto">
          <a:xfrm>
            <a:off x="323850" y="2852738"/>
            <a:ext cx="39592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- если объем превышает максимальный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195513" y="1125538"/>
            <a:ext cx="5535612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BE4B4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dk1"/>
                </a:solidFill>
                <a:latin typeface="+mn-lt"/>
                <a:cs typeface="+mn-cs"/>
              </a:rPr>
              <a:t>Информация в электронном виде</a:t>
            </a:r>
            <a:endParaRPr lang="ru-RU" sz="2400" b="1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2627313" y="1628775"/>
            <a:ext cx="0" cy="5048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516688" y="1628775"/>
            <a:ext cx="0" cy="5048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680" name="Прямоугольник 19"/>
          <p:cNvSpPr>
            <a:spLocks noChangeArrowheads="1"/>
          </p:cNvSpPr>
          <p:nvPr/>
        </p:nvSpPr>
        <p:spPr bwMode="auto">
          <a:xfrm>
            <a:off x="395288" y="4149725"/>
            <a:ext cx="3889375" cy="379413"/>
          </a:xfrm>
          <a:prstGeom prst="rect">
            <a:avLst/>
          </a:prstGeom>
          <a:noFill/>
          <a:ln w="12700">
            <a:solidFill>
              <a:srgbClr val="AD010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alibri" pitchFamily="34" charset="0"/>
              </a:rPr>
              <a:t>Передается в ГО или ОМС</a:t>
            </a:r>
            <a:r>
              <a:rPr lang="ru-RU">
                <a:latin typeface="Calibri" pitchFamily="34" charset="0"/>
              </a:rPr>
              <a:t> </a:t>
            </a:r>
            <a:endParaRPr lang="ru-RU" b="1" i="1">
              <a:latin typeface="Calibri" pitchFamily="34" charset="0"/>
            </a:endParaRPr>
          </a:p>
        </p:txBody>
      </p:sp>
      <p:sp>
        <p:nvSpPr>
          <p:cNvPr id="28681" name="TextBox 21"/>
          <p:cNvSpPr txBox="1">
            <a:spLocks noChangeArrowheads="1"/>
          </p:cNvSpPr>
          <p:nvPr/>
        </p:nvSpPr>
        <p:spPr bwMode="auto">
          <a:xfrm>
            <a:off x="323850" y="4581525"/>
            <a:ext cx="39592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Порядок передачи устанавливается этими органами </a:t>
            </a:r>
          </a:p>
        </p:txBody>
      </p:sp>
      <p:sp>
        <p:nvSpPr>
          <p:cNvPr id="28682" name="Прямоугольник 24"/>
          <p:cNvSpPr>
            <a:spLocks noChangeArrowheads="1"/>
          </p:cNvSpPr>
          <p:nvPr/>
        </p:nvSpPr>
        <p:spPr bwMode="auto">
          <a:xfrm>
            <a:off x="4643438" y="3933825"/>
            <a:ext cx="4032250" cy="379413"/>
          </a:xfrm>
          <a:prstGeom prst="rect">
            <a:avLst/>
          </a:prstGeom>
          <a:noFill/>
          <a:ln w="12700">
            <a:solidFill>
              <a:srgbClr val="AD010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alibri" pitchFamily="34" charset="0"/>
              </a:rPr>
              <a:t>Направляется по почте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28683" name="TextBox 25"/>
          <p:cNvSpPr txBox="1">
            <a:spLocks noChangeArrowheads="1"/>
          </p:cNvSpPr>
          <p:nvPr/>
        </p:nvSpPr>
        <p:spPr bwMode="auto">
          <a:xfrm>
            <a:off x="4643438" y="4365625"/>
            <a:ext cx="1944687" cy="229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Пользователь оплачивает только пересылку,</a:t>
            </a:r>
          </a:p>
          <a:p>
            <a:r>
              <a:rPr lang="ru-RU">
                <a:latin typeface="Calibri" pitchFamily="34" charset="0"/>
              </a:rPr>
              <a:t>если предоставил накопительной устройство </a:t>
            </a:r>
          </a:p>
        </p:txBody>
      </p:sp>
      <p:sp>
        <p:nvSpPr>
          <p:cNvPr id="28684" name="TextBox 26"/>
          <p:cNvSpPr txBox="1">
            <a:spLocks noChangeArrowheads="1"/>
          </p:cNvSpPr>
          <p:nvPr/>
        </p:nvSpPr>
        <p:spPr bwMode="auto">
          <a:xfrm>
            <a:off x="6659563" y="4365625"/>
            <a:ext cx="2016125" cy="2024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Пользователь оплачивает расходы на пересылку и стоимость накопительного устройства </a:t>
            </a:r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504D"/>
                </a:solidFill>
              </a:rPr>
              <a:t>Способы получения информации</a:t>
            </a:r>
            <a:endParaRPr lang="ru-RU" b="1" dirty="0">
              <a:solidFill>
                <a:srgbClr val="C050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rgbClr val="C0504D"/>
                </a:solidFill>
              </a:rPr>
              <a:t>Порядок обращения с запросом</a:t>
            </a:r>
            <a:r>
              <a:rPr lang="ru-RU" dirty="0">
                <a:solidFill>
                  <a:srgbClr val="C0504D"/>
                </a:solidFill>
              </a:rPr>
              <a:t> </a:t>
            </a:r>
            <a:r>
              <a:rPr lang="ru-RU" dirty="0" smtClean="0">
                <a:solidFill>
                  <a:srgbClr val="C0504D"/>
                </a:solidFill>
              </a:rPr>
              <a:t> </a:t>
            </a:r>
            <a:r>
              <a:rPr lang="ru-RU" dirty="0">
                <a:solidFill>
                  <a:srgbClr val="C0504D"/>
                </a:solidFill>
              </a:rPr>
              <a:t>(</a:t>
            </a:r>
            <a:r>
              <a:rPr lang="ru-RU" dirty="0" smtClean="0">
                <a:solidFill>
                  <a:srgbClr val="C0504D"/>
                </a:solidFill>
              </a:rPr>
              <a:t>основные положения)</a:t>
            </a: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ru-RU" b="1" dirty="0"/>
              <a:t>Федеральный закон от 02.05.2006 </a:t>
            </a:r>
            <a:r>
              <a:rPr lang="ru-RU" b="1" dirty="0" err="1"/>
              <a:t>N</a:t>
            </a:r>
            <a:r>
              <a:rPr lang="ru-RU" b="1" dirty="0"/>
              <a:t> 59-ФЗ "О порядке рассмотрения обращений граждан Российской </a:t>
            </a:r>
            <a:r>
              <a:rPr lang="ru-RU" b="1" dirty="0" smtClean="0"/>
              <a:t>Федерации»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ru-RU" dirty="0"/>
              <a:t>Согласно ст.33 Конституции РФ и ст. 2 указанного Федерального закона, Граждане имеют право обращаться лично, а также направлять индивидуальные и коллективные обращения в государственные органы, органы местного самоуправления и должностным лицам. При этом рассмотрение обращений граждан осуществляется бесплатно.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ru-RU" dirty="0" smtClean="0"/>
              <a:t>Под </a:t>
            </a:r>
            <a:r>
              <a:rPr lang="ru-RU" dirty="0"/>
              <a:t>должностным лицом понимается лицо, постоянно, временно или по специальному полномочию осуществляющее функции представителя власти либо выполняющее организационно-распорядительные, административно-хозяйственные функции в государственном органе или органе местного самоуправления.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Обращения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36327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H="1">
            <a:off x="3203575" y="981075"/>
            <a:ext cx="288925" cy="215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508625" y="908050"/>
            <a:ext cx="358775" cy="288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4000" b="1" smtClean="0">
                <a:solidFill>
                  <a:srgbClr val="C0504D"/>
                </a:solidFill>
              </a:rPr>
              <a:t>Права гражданина при рассмотрении обращения</a:t>
            </a:r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78155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2200" smtClean="0"/>
              <a:t>представлять дополнительные документы и материалы в том числе в электронной форме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2200" smtClean="0"/>
              <a:t>знакомиться с документами и материалами, касающимися рассмотрения обращения, не затрагивающие права, свободы и законные интересы других лиц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2200" smtClean="0"/>
              <a:t>получать письменный ответ по существу поставленных в обращении вопросов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2200" smtClean="0"/>
              <a:t>обращаться с жалобой на принятое по обращению решение или на действие (бездействие)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2200" smtClean="0"/>
              <a:t>обращаться с заявлением о прекращении рассмотрения обращения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2200" smtClean="0"/>
              <a:t>запрещается преследование гражданина в связи с его обращением в ГО, ОМС или к должностному лицу 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2200" smtClean="0"/>
              <a:t>не допускается разглашение сведений, содержащихся в обращении, а также сведений, касающихся частной жизни гражданина, без его согласия.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/>
                </a:solidFill>
              </a:rPr>
              <a:t>Информация в зависимости от категории доступа к ней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solidFill>
            <a:srgbClr val="FF99FF"/>
          </a:solidFill>
        </p:spPr>
        <p:txBody>
          <a:bodyPr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dirty="0"/>
              <a:t>О</a:t>
            </a:r>
            <a:r>
              <a:rPr lang="ru-RU" dirty="0" smtClean="0"/>
              <a:t>бщедоступная </a:t>
            </a:r>
            <a:r>
              <a:rPr lang="ru-RU" dirty="0"/>
              <a:t>информация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8313" y="2205038"/>
            <a:ext cx="4040187" cy="4062412"/>
          </a:xfrm>
          <a:solidFill>
            <a:srgbClr val="FFCCFF"/>
          </a:solidFill>
        </p:spPr>
        <p:txBody>
          <a:bodyPr/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dirty="0"/>
              <a:t>общеизвестные </a:t>
            </a:r>
            <a:r>
              <a:rPr lang="ru-RU" dirty="0" smtClean="0"/>
              <a:t>сведения,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dirty="0"/>
              <a:t>может использоваться любыми лицами по их усмотрению при соблюдении установленных федеральными законами </a:t>
            </a:r>
            <a:r>
              <a:rPr lang="ru-RU" dirty="0" smtClean="0"/>
              <a:t>ограничений,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/>
              <a:t>Обладатель такой информации может требовать от лиц, распространяющих ее, указывать </a:t>
            </a:r>
            <a:r>
              <a:rPr lang="ru-RU" dirty="0"/>
              <a:t>себя в качестве источника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0" y="1557338"/>
            <a:ext cx="4248150" cy="647700"/>
          </a:xfrm>
          <a:solidFill>
            <a:srgbClr val="FF99FF"/>
          </a:solidFill>
        </p:spPr>
        <p:txBody>
          <a:bodyPr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dirty="0" smtClean="0"/>
              <a:t>Информация ограниченного доступа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572000" y="2205038"/>
            <a:ext cx="4321175" cy="4167187"/>
          </a:xfrm>
          <a:solidFill>
            <a:srgbClr val="FFCCFF"/>
          </a:solidFill>
        </p:spPr>
        <p:txBody>
          <a:bodyPr/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900" smtClean="0"/>
              <a:t>Доступ ограничен федеральными законами в целях защиты основ конституционного строя, нравственности, здоровья, прав и интересов других лиц, обеспечения обороны и безопасности страны</a:t>
            </a:r>
          </a:p>
          <a:p>
            <a:pPr marL="0" indent="0">
              <a:lnSpc>
                <a:spcPct val="80000"/>
              </a:lnSpc>
            </a:pPr>
            <a:r>
              <a:rPr lang="ru-RU" sz="1900" smtClean="0"/>
              <a:t>государственная тайна, </a:t>
            </a:r>
          </a:p>
          <a:p>
            <a:pPr marL="0" indent="0">
              <a:lnSpc>
                <a:spcPct val="80000"/>
              </a:lnSpc>
            </a:pPr>
            <a:r>
              <a:rPr lang="ru-RU" sz="1900" smtClean="0"/>
              <a:t>коммерческая тайна,</a:t>
            </a:r>
          </a:p>
          <a:p>
            <a:pPr marL="0" indent="0">
              <a:lnSpc>
                <a:spcPct val="80000"/>
              </a:lnSpc>
            </a:pPr>
            <a:r>
              <a:rPr lang="ru-RU" sz="1900" smtClean="0"/>
              <a:t>служебная тайна, </a:t>
            </a:r>
          </a:p>
          <a:p>
            <a:pPr marL="0" indent="0">
              <a:lnSpc>
                <a:spcPct val="80000"/>
              </a:lnSpc>
            </a:pPr>
            <a:r>
              <a:rPr lang="ru-RU" sz="1900" smtClean="0"/>
              <a:t>профессиональная тайна,</a:t>
            </a:r>
          </a:p>
          <a:p>
            <a:pPr marL="0" indent="0">
              <a:lnSpc>
                <a:spcPct val="80000"/>
              </a:lnSpc>
            </a:pPr>
            <a:r>
              <a:rPr lang="ru-RU" sz="1900" smtClean="0"/>
              <a:t>личная или семейная тайна,</a:t>
            </a:r>
          </a:p>
          <a:p>
            <a:pPr marL="0" indent="0">
              <a:lnSpc>
                <a:spcPct val="80000"/>
              </a:lnSpc>
            </a:pPr>
            <a:r>
              <a:rPr lang="ru-RU" sz="1900" smtClean="0"/>
              <a:t>персональные данные,</a:t>
            </a:r>
          </a:p>
          <a:p>
            <a:pPr marL="0" indent="0">
              <a:lnSpc>
                <a:spcPct val="80000"/>
              </a:lnSpc>
            </a:pPr>
            <a:r>
              <a:rPr lang="ru-RU" sz="1900" smtClean="0"/>
              <a:t> иная информация, обязательность соблюдения конфиденциальности которой установлена законодательством</a:t>
            </a:r>
          </a:p>
          <a:p>
            <a:pPr marL="0" indent="0">
              <a:lnSpc>
                <a:spcPct val="80000"/>
              </a:lnSpc>
            </a:pPr>
            <a:endParaRPr lang="ru-RU" sz="19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Требования к письменному обращению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525963"/>
          </a:xfr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</a:rPr>
              <a:t>Обязательно указывается: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dirty="0" smtClean="0">
                <a:solidFill>
                  <a:srgbClr val="000000"/>
                </a:solidFill>
              </a:rPr>
              <a:t>либо наименование ГО или ОМС, в которые направляет письменное обращение,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dirty="0" smtClean="0">
                <a:solidFill>
                  <a:srgbClr val="000000"/>
                </a:solidFill>
              </a:rPr>
              <a:t>либо фамилию, имя, отчество соответствующего должностного лица,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dirty="0" smtClean="0">
                <a:solidFill>
                  <a:srgbClr val="000000"/>
                </a:solidFill>
              </a:rPr>
              <a:t>либо должность соответствующего лица,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dirty="0" smtClean="0">
                <a:solidFill>
                  <a:srgbClr val="000000"/>
                </a:solidFill>
              </a:rPr>
              <a:t>свои ФИО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ru-RU" sz="2000" dirty="0" smtClean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dirty="0" smtClean="0">
                <a:solidFill>
                  <a:srgbClr val="000000"/>
                </a:solidFill>
              </a:rPr>
              <a:t>почтовый адрес, по которому должны быть направлен ответ (</a:t>
            </a:r>
            <a:r>
              <a:rPr lang="en-US" sz="2000" dirty="0" smtClean="0">
                <a:solidFill>
                  <a:srgbClr val="000000"/>
                </a:solidFill>
              </a:rPr>
              <a:t>e-mail </a:t>
            </a:r>
            <a:r>
              <a:rPr lang="ru-RU" sz="2000" dirty="0" smtClean="0">
                <a:solidFill>
                  <a:srgbClr val="000000"/>
                </a:solidFill>
              </a:rPr>
              <a:t>при направлении обращения в форме электронного документа);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dirty="0" smtClean="0">
                <a:solidFill>
                  <a:srgbClr val="000000"/>
                </a:solidFill>
              </a:rPr>
              <a:t>суть предложения, заявления или жалобы;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dirty="0" smtClean="0">
                <a:solidFill>
                  <a:srgbClr val="000000"/>
                </a:solidFill>
              </a:rPr>
              <a:t>личная подпись и дата.</a:t>
            </a:r>
            <a:endParaRPr lang="en-US" sz="2000" dirty="0" smtClean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ru-RU" sz="2000" dirty="0" smtClean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</a:rPr>
              <a:t>Дополнительно (в случае необходимости)</a:t>
            </a:r>
            <a:r>
              <a:rPr lang="en-US" sz="2000" dirty="0" smtClean="0">
                <a:solidFill>
                  <a:srgbClr val="000000"/>
                </a:solidFill>
              </a:rPr>
              <a:t>:</a:t>
            </a:r>
            <a:endParaRPr lang="ru-RU" sz="2000" dirty="0" smtClean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dirty="0" smtClean="0">
                <a:solidFill>
                  <a:srgbClr val="000000"/>
                </a:solidFill>
              </a:rPr>
              <a:t>документы и материалы</a:t>
            </a:r>
            <a:r>
              <a:rPr lang="en-US" sz="2000" dirty="0" smtClean="0">
                <a:solidFill>
                  <a:srgbClr val="000000"/>
                </a:solidFill>
              </a:rPr>
              <a:t> (</a:t>
            </a:r>
            <a:r>
              <a:rPr lang="ru-RU" sz="2000" dirty="0" smtClean="0">
                <a:solidFill>
                  <a:srgbClr val="000000"/>
                </a:solidFill>
              </a:rPr>
              <a:t>или их копии в письменной или электронной форме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ru-RU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smtClean="0">
                <a:solidFill>
                  <a:srgbClr val="C0504D"/>
                </a:solidFill>
              </a:rPr>
              <a:t>Алгоритм подготовки и направления письменного обращения</a:t>
            </a:r>
          </a:p>
        </p:txBody>
      </p:sp>
      <p:sp>
        <p:nvSpPr>
          <p:cNvPr id="33794" name="Text Box 14"/>
          <p:cNvSpPr txBox="1">
            <a:spLocks noChangeArrowheads="1"/>
          </p:cNvSpPr>
          <p:nvPr/>
        </p:nvSpPr>
        <p:spPr bwMode="auto">
          <a:xfrm>
            <a:off x="2700338" y="1125538"/>
            <a:ext cx="3981450" cy="276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Направление письменного обращения в ГО, ОМС или ДЛ 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3795" name="Text Box 15"/>
          <p:cNvSpPr txBox="1">
            <a:spLocks noChangeArrowheads="1"/>
          </p:cNvSpPr>
          <p:nvPr/>
        </p:nvSpPr>
        <p:spPr bwMode="auto">
          <a:xfrm>
            <a:off x="2700338" y="1484313"/>
            <a:ext cx="3989387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Обязательная регистрация обращения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Срок: 3 дня с момента поступления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3796" name="Text Box 16"/>
          <p:cNvSpPr txBox="1">
            <a:spLocks noChangeArrowheads="1"/>
          </p:cNvSpPr>
          <p:nvPr/>
        </p:nvSpPr>
        <p:spPr bwMode="auto">
          <a:xfrm>
            <a:off x="2700338" y="2133600"/>
            <a:ext cx="3959225" cy="7191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Проверка компетенции ГО, ОМС, ДЛ по месту поступления обращения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Срок: 7 дней с момента поступления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3797" name="Text Box 17"/>
          <p:cNvSpPr txBox="1">
            <a:spLocks noChangeArrowheads="1"/>
          </p:cNvSpPr>
          <p:nvPr/>
        </p:nvSpPr>
        <p:spPr bwMode="auto">
          <a:xfrm>
            <a:off x="827088" y="3284538"/>
            <a:ext cx="3841750" cy="2016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ru-RU" sz="1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Направление по подведомственности в соответствии с компетенцией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1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Срок: 7 дней с момента поступления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1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1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Заявитель уведомляется о переадресации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1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11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Запрещается направлять жалобу на рассмотрение в ГО, ОМС, ДЛ, решение или действие (бездействие) которых обжалуется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3798" name="Text Box 18"/>
          <p:cNvSpPr txBox="1">
            <a:spLocks noChangeArrowheads="1"/>
          </p:cNvSpPr>
          <p:nvPr/>
        </p:nvSpPr>
        <p:spPr bwMode="auto">
          <a:xfrm>
            <a:off x="5076825" y="3284538"/>
            <a:ext cx="3311525" cy="2016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ru-RU" sz="1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Возвращение жалобы гражданину в связи с невозможностью </a:t>
            </a: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направления жалобы на рассмотрение в компетентный ГО, ОМС, ДЛ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1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Срок: 7 дней с момента поступления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1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11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Заявителю </a:t>
            </a:r>
            <a:r>
              <a:rPr 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разъясняется его право обжаловать соответствующие </a:t>
            </a:r>
            <a:r>
              <a:rPr lang="ru-RU" sz="11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 или действие (бездействие) в установленном </a:t>
            </a:r>
            <a:r>
              <a:rPr lang="ru-RU" sz="1100" b="1" i="1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порядке</a:t>
            </a:r>
            <a:r>
              <a:rPr lang="ru-RU" sz="11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суд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3799" name="Text Box 19"/>
          <p:cNvSpPr txBox="1">
            <a:spLocks noChangeArrowheads="1"/>
          </p:cNvSpPr>
          <p:nvPr/>
        </p:nvSpPr>
        <p:spPr bwMode="auto">
          <a:xfrm>
            <a:off x="2124075" y="5516563"/>
            <a:ext cx="5238750" cy="1152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5000"/>
              </a:lnSpc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Принятие к </a:t>
            </a:r>
            <a:r>
              <a:rPr lang="ru-RU" sz="1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обязательному</a:t>
            </a: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рассмотрению, в т.ч. при необходимости с: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выездом на место;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участием заявителя;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запросом необходимых документов;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принятием мер по защите нарушенных прав.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33800" name="AutoShape 21"/>
          <p:cNvCxnSpPr>
            <a:cxnSpLocks noChangeShapeType="1"/>
          </p:cNvCxnSpPr>
          <p:nvPr/>
        </p:nvCxnSpPr>
        <p:spPr bwMode="auto">
          <a:xfrm flipH="1">
            <a:off x="2484438" y="2852738"/>
            <a:ext cx="615950" cy="431800"/>
          </a:xfrm>
          <a:prstGeom prst="straightConnector1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3801" name="AutoShape 22"/>
          <p:cNvCxnSpPr>
            <a:cxnSpLocks noChangeShapeType="1"/>
          </p:cNvCxnSpPr>
          <p:nvPr/>
        </p:nvCxnSpPr>
        <p:spPr bwMode="auto">
          <a:xfrm>
            <a:off x="6227763" y="2852738"/>
            <a:ext cx="1081087" cy="431800"/>
          </a:xfrm>
          <a:prstGeom prst="straightConnector1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3802" name="AutoShape 23"/>
          <p:cNvCxnSpPr>
            <a:cxnSpLocks noChangeShapeType="1"/>
          </p:cNvCxnSpPr>
          <p:nvPr/>
        </p:nvCxnSpPr>
        <p:spPr bwMode="auto">
          <a:xfrm>
            <a:off x="4859338" y="2852738"/>
            <a:ext cx="0" cy="2663825"/>
          </a:xfrm>
          <a:prstGeom prst="straightConnector1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504D"/>
                </a:solidFill>
              </a:rPr>
              <a:t>Порядок оформления и направления письменного ответа заявителю</a:t>
            </a:r>
            <a:endParaRPr lang="ru-RU" b="1" dirty="0">
              <a:solidFill>
                <a:srgbClr val="C0504D"/>
              </a:solidFill>
            </a:endParaRPr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r>
              <a:rPr lang="ru-RU" smtClean="0"/>
              <a:t>Ответ подписывается руководителем ГО, ОМС либо уполномоченным должностным лицом</a:t>
            </a:r>
          </a:p>
          <a:p>
            <a:r>
              <a:rPr lang="ru-RU" smtClean="0"/>
              <a:t>Срок: 30 дней с момента поступления, в случае крайней необходимости м.б. продлен не более чем на 30 дней.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504D"/>
                </a:solidFill>
              </a:rPr>
              <a:t>Основания для отказа в рассмотрении обращения</a:t>
            </a:r>
            <a:endParaRPr lang="ru-RU" b="1" dirty="0">
              <a:solidFill>
                <a:srgbClr val="C0504D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850" y="1341438"/>
            <a:ext cx="8569325" cy="5043487"/>
          </a:xfrm>
          <a:solidFill>
            <a:srgbClr val="FFFFFF"/>
          </a:solidFill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sz="1800" dirty="0" smtClean="0"/>
              <a:t>1. В письменном обращении не указаны данные гражданина  (фамилия, почтовый адрес, по которому должен быть отправлен ответ)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sz="1800" dirty="0" smtClean="0"/>
              <a:t>2. В обращении содержатся нецензурные либо оскорбительные выражения, угрозы жизни, здоровью и имуществу должностного лица, а также членов его семьи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sz="1800" dirty="0" smtClean="0"/>
              <a:t>3. Текст письменного обращения не поддается прочтению </a:t>
            </a:r>
            <a:r>
              <a:rPr lang="ru-RU" sz="1800" dirty="0"/>
              <a:t>- о чем в течение семи дней со дня регистрации обращения сообщается гражданину </a:t>
            </a:r>
            <a:endParaRPr lang="ru-RU" sz="1800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sz="1800" dirty="0" smtClean="0"/>
              <a:t>4. В письменном обращении гражданина содержится вопрос, на который ему многократно давались письменные ответы по существу в связи с ранее направляемыми обращениями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sz="1800" dirty="0" smtClean="0"/>
              <a:t>5. Ответ по существу поставленного в обращении вопроса не может быть дан без разглашения сведений, составляющих государственную или иную охраняемую федеральным законом тайну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sz="1800" dirty="0" smtClean="0"/>
              <a:t>6. Если в обращении содержатся сведения о подготавливаемом, совершаемом или совершенном противоправном деянии - обращение подлежит направлению в ГО в соответствии с его компетенцией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sz="1800" dirty="0" smtClean="0"/>
              <a:t>7. Обращение, в котором обжалуется судебное решение, в течение 7 дней со дня регистрации возвращается гражданину с разъяснением порядка обжалования данного судебного решения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504D"/>
                </a:solidFill>
              </a:rPr>
              <a:t>Обращение гражданина в ГО и ОМС</a:t>
            </a:r>
            <a:endParaRPr lang="ru-RU" b="1" dirty="0">
              <a:solidFill>
                <a:srgbClr val="C0504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FFFFFF"/>
            </a:solidFill>
          </a:ln>
        </p:spPr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ru-RU" b="1" dirty="0"/>
              <a:t>Федеральный закон от 09.02.2009 </a:t>
            </a:r>
            <a:r>
              <a:rPr lang="ru-RU" b="1" dirty="0" err="1"/>
              <a:t>N</a:t>
            </a:r>
            <a:r>
              <a:rPr lang="ru-RU" b="1" dirty="0"/>
              <a:t> 8-ФЗ "Об обеспечении доступа к информации о деятельности государственных органов и органов местного самоуправления" (ст.18,19)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ru-RU" dirty="0"/>
              <a:t>Пользователь информацией </a:t>
            </a:r>
            <a:r>
              <a:rPr lang="ru-RU" b="1" i="1" dirty="0"/>
              <a:t>имеет право обращаться в государственные органы, органы местного самоуправления с запросом</a:t>
            </a:r>
            <a:r>
              <a:rPr lang="ru-RU" dirty="0"/>
              <a:t> как непосредственно, так и через своего представителя, полномочия которого оформляются в порядке, установленном законодательством Российской Федерации.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496300" cy="1143000"/>
          </a:xfrm>
        </p:spPr>
        <p:txBody>
          <a:bodyPr/>
          <a:lstStyle/>
          <a:p>
            <a:r>
              <a:rPr lang="ru-RU" b="1" smtClean="0">
                <a:solidFill>
                  <a:srgbClr val="C0504D"/>
                </a:solidFill>
              </a:rPr>
              <a:t>Требования к запросу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ru-RU" sz="2000" b="1" i="1" dirty="0" smtClean="0">
                <a:solidFill>
                  <a:schemeClr val="tx1"/>
                </a:solidFill>
              </a:rPr>
              <a:t>В запросе указываются:</a:t>
            </a:r>
            <a:endParaRPr lang="ru-RU" sz="2000" dirty="0" smtClean="0">
              <a:solidFill>
                <a:schemeClr val="tx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chemeClr val="accent2"/>
              </a:buClr>
              <a:buFont typeface="Wingdings" charset="2"/>
              <a:buChar char="ü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почтовый адрес, номер телефона и (или) факса либо адрес электронной почты для направления ответа на запрос или уточнения содержания запроса;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chemeClr val="accent2"/>
              </a:buClr>
              <a:buFont typeface="Wingdings" charset="2"/>
              <a:buChar char="ü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фамилия, имя и отчество гражданина (физического лица) либо наименование организации (юридического лица). </a:t>
            </a:r>
            <a:r>
              <a:rPr lang="ru-RU" sz="2000" b="1" i="1" dirty="0" smtClean="0">
                <a:solidFill>
                  <a:schemeClr val="tx1"/>
                </a:solidFill>
              </a:rPr>
              <a:t>Анонимные запросы не рассматриваются.</a:t>
            </a:r>
            <a:endParaRPr lang="ru-RU" sz="2000" dirty="0" smtClean="0">
              <a:solidFill>
                <a:schemeClr val="tx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chemeClr val="accent2"/>
              </a:buClr>
              <a:buFont typeface="Wingdings" charset="2"/>
              <a:buChar char="ü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наименование государственного органа или органа местного самоуправления, в которые направляется запрос, либо фамилия и инициалы или должность соответствующего должностного лица.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ru-RU" sz="2000" b="1" i="1" dirty="0" smtClean="0">
                <a:solidFill>
                  <a:schemeClr val="tx1"/>
                </a:solidFill>
              </a:rPr>
              <a:t>Язык запроса:</a:t>
            </a:r>
            <a:endParaRPr lang="ru-RU" sz="2000" dirty="0" smtClean="0">
              <a:solidFill>
                <a:schemeClr val="tx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chemeClr val="accent2"/>
              </a:buClr>
              <a:buFont typeface="Wingdings" charset="2"/>
              <a:buChar char="ü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государственный язык Российской Федерации (запрос рассматривается в любом случае);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chemeClr val="accent2"/>
              </a:buClr>
              <a:buFont typeface="Wingdings" charset="2"/>
              <a:buChar char="ü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государственный язык республики в составе РФ (при обращении в ГО, ОМС республики);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Clr>
                <a:schemeClr val="accent2"/>
              </a:buClr>
              <a:buFont typeface="Wingdings" charset="2"/>
              <a:buChar char="ü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иностранный язык (порядок рассмотрения устанавливается ГО, ОМС).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/>
          </a:bodyPr>
          <a:lstStyle/>
          <a:p>
            <a:r>
              <a:rPr lang="ru-RU" sz="4000" b="1" smtClean="0">
                <a:solidFill>
                  <a:srgbClr val="C0504D"/>
                </a:solidFill>
              </a:rPr>
              <a:t>Алгоритм прохождения запроса</a:t>
            </a:r>
          </a:p>
        </p:txBody>
      </p:sp>
      <p:sp>
        <p:nvSpPr>
          <p:cNvPr id="38914" name="Text Box 25"/>
          <p:cNvSpPr txBox="1">
            <a:spLocks noChangeArrowheads="1"/>
          </p:cNvSpPr>
          <p:nvPr/>
        </p:nvSpPr>
        <p:spPr bwMode="auto">
          <a:xfrm>
            <a:off x="3419475" y="1125538"/>
            <a:ext cx="216217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ru-RU" sz="11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ПОСТУПЛЕНИЕ ЗАПРОСА</a:t>
            </a:r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915" name="Text Box 26"/>
          <p:cNvSpPr txBox="1">
            <a:spLocks noChangeArrowheads="1"/>
          </p:cNvSpPr>
          <p:nvPr/>
        </p:nvSpPr>
        <p:spPr bwMode="auto">
          <a:xfrm>
            <a:off x="1979613" y="1628775"/>
            <a:ext cx="5329237" cy="720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ru-RU" sz="11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ОБЯЗАТЕЛЬНАЯ РЕГИСТРАЦИЯ ЗАПРОСА:</a:t>
            </a:r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письменный в течение 3 дней со дня поступления,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устный в день поступления.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916" name="Text Box 27"/>
          <p:cNvSpPr txBox="1">
            <a:spLocks noChangeArrowheads="1"/>
          </p:cNvSpPr>
          <p:nvPr/>
        </p:nvSpPr>
        <p:spPr bwMode="auto">
          <a:xfrm>
            <a:off x="3132138" y="2492375"/>
            <a:ext cx="2592387" cy="288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ru-RU" sz="11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компетенции органа</a:t>
            </a:r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917" name="Text Box 28"/>
          <p:cNvSpPr txBox="1">
            <a:spLocks noChangeArrowheads="1"/>
          </p:cNvSpPr>
          <p:nvPr/>
        </p:nvSpPr>
        <p:spPr bwMode="auto">
          <a:xfrm>
            <a:off x="2051050" y="4005263"/>
            <a:ext cx="5343525" cy="906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ru-RU" sz="11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ОБЯЗАТЕЛЬНОЕ РАССМОТРЕНИЕ ЗАПРОСА:</a:t>
            </a:r>
            <a:endParaRPr lang="ru-RU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общий срок 30 дней со дня регистрации,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срок может быть продлен не свыше 15 дней,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заявитель уведомляется об отсрочке в течение 7 дней со дня регистрации.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918" name="Text Box 29"/>
          <p:cNvSpPr txBox="1">
            <a:spLocks noChangeArrowheads="1"/>
          </p:cNvSpPr>
          <p:nvPr/>
        </p:nvSpPr>
        <p:spPr bwMode="auto">
          <a:xfrm>
            <a:off x="1979613" y="2997200"/>
            <a:ext cx="1876425" cy="792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ru-RU" sz="1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Передача запроса к рассмотрению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919" name="Text Box 30"/>
          <p:cNvSpPr txBox="1">
            <a:spLocks noChangeArrowheads="1"/>
          </p:cNvSpPr>
          <p:nvPr/>
        </p:nvSpPr>
        <p:spPr bwMode="auto">
          <a:xfrm>
            <a:off x="4284663" y="2924175"/>
            <a:ext cx="3086100" cy="865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ru-RU" sz="1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Направление запроса в компетентный орган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срок 7 дней с момента регистрации.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заявитель извещается о переадресации в течение этого срока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924" name="Text Box 35"/>
          <p:cNvSpPr txBox="1">
            <a:spLocks noChangeArrowheads="1"/>
          </p:cNvSpPr>
          <p:nvPr/>
        </p:nvSpPr>
        <p:spPr bwMode="auto">
          <a:xfrm>
            <a:off x="2124075" y="5084763"/>
            <a:ext cx="5327650" cy="158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ru-RU" sz="11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ПРЕДОСТАВЛЕНИЕ ИНФОРМАЦИИ ПО ЗАПРОСУ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в полном объеме;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либо за исключением информации ограниченного доступа;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1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либо в объеме </a:t>
            </a: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названия, даты выхода и номера СМИ, в котором опубликована запрашиваемая информация, и (или) электронного адреса официального сайта, на котором размещена запрашиваемая информация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Название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42350" cy="360362"/>
          </a:xfrm>
        </p:spPr>
        <p:txBody>
          <a:bodyPr/>
          <a:lstStyle/>
          <a:p>
            <a:r>
              <a:rPr lang="ru-RU" sz="2400" b="1" smtClean="0">
                <a:solidFill>
                  <a:srgbClr val="9F3F25"/>
                </a:solidFill>
              </a:rPr>
              <a:t>Алгоритм запроса информации редакцией СМИ</a:t>
            </a:r>
          </a:p>
        </p:txBody>
      </p:sp>
      <p:sp>
        <p:nvSpPr>
          <p:cNvPr id="39938" name="TextBox 4"/>
          <p:cNvSpPr txBox="1">
            <a:spLocks noChangeArrowheads="1"/>
          </p:cNvSpPr>
          <p:nvPr/>
        </p:nvSpPr>
        <p:spPr bwMode="auto">
          <a:xfrm>
            <a:off x="358775" y="476250"/>
            <a:ext cx="8785225" cy="774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u="sng">
                <a:latin typeface="Calibri" pitchFamily="34" charset="0"/>
              </a:rPr>
              <a:t>ПОДГОТОВКА ЗАПРОСА</a:t>
            </a:r>
          </a:p>
          <a:p>
            <a:r>
              <a:rPr lang="ru-RU" sz="1100">
                <a:latin typeface="Calibri" pitchFamily="34" charset="0"/>
              </a:rPr>
              <a:t>Адресовать руководителю государственного органа (организации), общественного объединения или в соответствующую пресс-службу. (ст.39 ЗоСМИ). Подписать запрос у редактора (зам. редактора). (ст.39 ЗоСМИ). Обосновывать необходимость получения информации не требуется!!! (п.5 ст.8 ФЗоИ) </a:t>
            </a:r>
          </a:p>
        </p:txBody>
      </p:sp>
      <p:sp>
        <p:nvSpPr>
          <p:cNvPr id="39939" name="AutoShape 1"/>
          <p:cNvSpPr>
            <a:spLocks noChangeArrowheads="1"/>
          </p:cNvSpPr>
          <p:nvPr/>
        </p:nvSpPr>
        <p:spPr bwMode="auto">
          <a:xfrm>
            <a:off x="2500313" y="1268413"/>
            <a:ext cx="5102225" cy="284162"/>
          </a:xfrm>
          <a:prstGeom prst="downArrow">
            <a:avLst>
              <a:gd name="adj1" fmla="val 45880"/>
              <a:gd name="adj2" fmla="val 7630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ru-RU" sz="1000" b="1">
                <a:latin typeface="Cambria" pitchFamily="18" charset="0"/>
                <a:ea typeface="ÇlÇr ñæí©"/>
                <a:cs typeface="ÇlÇr ñæí©"/>
              </a:rPr>
              <a:t>РАССМОТРЕНИЕ ЗАПРОСА</a:t>
            </a:r>
          </a:p>
          <a:p>
            <a:endParaRPr kumimoji="1" lang="ru-RU" sz="2400"/>
          </a:p>
        </p:txBody>
      </p:sp>
      <p:sp>
        <p:nvSpPr>
          <p:cNvPr id="39940" name="TextBox 7"/>
          <p:cNvSpPr txBox="1">
            <a:spLocks noChangeArrowheads="1"/>
          </p:cNvSpPr>
          <p:nvPr/>
        </p:nvSpPr>
        <p:spPr bwMode="auto">
          <a:xfrm>
            <a:off x="179388" y="1557338"/>
            <a:ext cx="2436812" cy="430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latin typeface="Calibri" pitchFamily="34" charset="0"/>
              </a:rPr>
              <a:t>Подготовка и направление ответа</a:t>
            </a:r>
            <a:endParaRPr lang="ru-RU" sz="1100">
              <a:latin typeface="Calibri" pitchFamily="34" charset="0"/>
            </a:endParaRPr>
          </a:p>
          <a:p>
            <a:endParaRPr lang="ru-RU" sz="1100">
              <a:latin typeface="Calibri" pitchFamily="34" charset="0"/>
            </a:endParaRPr>
          </a:p>
        </p:txBody>
      </p:sp>
      <p:sp>
        <p:nvSpPr>
          <p:cNvPr id="39941" name="Прямоугольник 9"/>
          <p:cNvSpPr>
            <a:spLocks noChangeArrowheads="1"/>
          </p:cNvSpPr>
          <p:nvPr/>
        </p:nvSpPr>
        <p:spPr bwMode="auto">
          <a:xfrm>
            <a:off x="179388" y="1989138"/>
            <a:ext cx="2447925" cy="261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Срок направления - </a:t>
            </a:r>
            <a:r>
              <a:rPr lang="ru-RU" sz="1100" b="1">
                <a:latin typeface="Calibri" pitchFamily="34" charset="0"/>
              </a:rPr>
              <a:t>до 7 дней</a:t>
            </a:r>
            <a:r>
              <a:rPr lang="ru-RU" sz="1100">
                <a:latin typeface="Calibri" pitchFamily="34" charset="0"/>
              </a:rPr>
              <a:t> </a:t>
            </a:r>
          </a:p>
        </p:txBody>
      </p:sp>
      <p:sp>
        <p:nvSpPr>
          <p:cNvPr id="39942" name="TextBox 10"/>
          <p:cNvSpPr txBox="1">
            <a:spLocks noChangeArrowheads="1"/>
          </p:cNvSpPr>
          <p:nvPr/>
        </p:nvSpPr>
        <p:spPr bwMode="auto">
          <a:xfrm>
            <a:off x="2843213" y="1557338"/>
            <a:ext cx="2952750" cy="260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latin typeface="Calibri" pitchFamily="34" charset="0"/>
              </a:rPr>
              <a:t>Отсрочка предоставления ответа</a:t>
            </a:r>
            <a:r>
              <a:rPr lang="ru-RU" sz="1100">
                <a:latin typeface="Calibri" pitchFamily="34" charset="0"/>
              </a:rPr>
              <a:t> </a:t>
            </a:r>
          </a:p>
        </p:txBody>
      </p:sp>
      <p:sp>
        <p:nvSpPr>
          <p:cNvPr id="39943" name="Прямоугольник 11"/>
          <p:cNvSpPr>
            <a:spLocks noChangeArrowheads="1"/>
          </p:cNvSpPr>
          <p:nvPr/>
        </p:nvSpPr>
        <p:spPr bwMode="auto">
          <a:xfrm>
            <a:off x="2843213" y="1844675"/>
            <a:ext cx="2952750" cy="261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Срок вручения уведомления - </a:t>
            </a:r>
            <a:r>
              <a:rPr lang="ru-RU" sz="1100" b="1">
                <a:latin typeface="Calibri" pitchFamily="34" charset="0"/>
              </a:rPr>
              <a:t>до 3 дней</a:t>
            </a:r>
            <a:r>
              <a:rPr lang="ru-RU" sz="1100">
                <a:latin typeface="Calibri" pitchFamily="34" charset="0"/>
              </a:rPr>
              <a:t> </a:t>
            </a:r>
          </a:p>
        </p:txBody>
      </p:sp>
      <p:sp>
        <p:nvSpPr>
          <p:cNvPr id="39944" name="TextBox 14"/>
          <p:cNvSpPr txBox="1">
            <a:spLocks noChangeArrowheads="1"/>
          </p:cNvSpPr>
          <p:nvPr/>
        </p:nvSpPr>
        <p:spPr bwMode="auto">
          <a:xfrm>
            <a:off x="6011863" y="1557338"/>
            <a:ext cx="2978150" cy="260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latin typeface="Calibri" pitchFamily="34" charset="0"/>
              </a:rPr>
              <a:t>Подготовка и направление ответа</a:t>
            </a:r>
            <a:endParaRPr lang="ru-RU" sz="1100">
              <a:latin typeface="Calibri" pitchFamily="34" charset="0"/>
            </a:endParaRPr>
          </a:p>
        </p:txBody>
      </p:sp>
      <p:sp>
        <p:nvSpPr>
          <p:cNvPr id="39945" name="Прямоугольник 15"/>
          <p:cNvSpPr>
            <a:spLocks noChangeArrowheads="1"/>
          </p:cNvSpPr>
          <p:nvPr/>
        </p:nvSpPr>
        <p:spPr bwMode="auto">
          <a:xfrm>
            <a:off x="6011863" y="1844675"/>
            <a:ext cx="3001962" cy="261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Срок вручения уведомления - </a:t>
            </a:r>
            <a:r>
              <a:rPr lang="ru-RU" sz="1100" b="1">
                <a:latin typeface="Calibri" pitchFamily="34" charset="0"/>
              </a:rPr>
              <a:t>до 3 дней</a:t>
            </a:r>
            <a:r>
              <a:rPr lang="ru-RU" sz="1100">
                <a:latin typeface="Calibri" pitchFamily="34" charset="0"/>
              </a:rPr>
              <a:t> </a:t>
            </a:r>
          </a:p>
        </p:txBody>
      </p:sp>
      <p:sp>
        <p:nvSpPr>
          <p:cNvPr id="39946" name="TextBox 17"/>
          <p:cNvSpPr txBox="1">
            <a:spLocks noChangeArrowheads="1"/>
          </p:cNvSpPr>
          <p:nvPr/>
        </p:nvSpPr>
        <p:spPr bwMode="auto">
          <a:xfrm>
            <a:off x="2855913" y="2143125"/>
            <a:ext cx="2940050" cy="161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Обязательно должно быть указано </a:t>
            </a:r>
          </a:p>
          <a:p>
            <a:r>
              <a:rPr lang="ru-RU" sz="1100">
                <a:latin typeface="Calibri" pitchFamily="34" charset="0"/>
              </a:rPr>
              <a:t>1) причины, по которым запрашиваемая информация не может быть представлена в семидневный срок;</a:t>
            </a:r>
          </a:p>
          <a:p>
            <a:r>
              <a:rPr lang="ru-RU" sz="1100">
                <a:latin typeface="Calibri" pitchFamily="34" charset="0"/>
              </a:rPr>
              <a:t>2) дата, к которой будет представлена запрашиваемая информация;</a:t>
            </a:r>
          </a:p>
          <a:p>
            <a:r>
              <a:rPr lang="ru-RU" sz="1100">
                <a:latin typeface="Calibri" pitchFamily="34" charset="0"/>
              </a:rPr>
              <a:t>3) должностное лицо, установившее отсрочку;</a:t>
            </a:r>
          </a:p>
          <a:p>
            <a:r>
              <a:rPr lang="ru-RU" sz="1100">
                <a:latin typeface="Calibri" pitchFamily="34" charset="0"/>
              </a:rPr>
              <a:t>4) дата принятия решения об отсрочке </a:t>
            </a:r>
          </a:p>
        </p:txBody>
      </p:sp>
      <p:sp>
        <p:nvSpPr>
          <p:cNvPr id="39947" name="TextBox 18"/>
          <p:cNvSpPr txBox="1">
            <a:spLocks noChangeArrowheads="1"/>
          </p:cNvSpPr>
          <p:nvPr/>
        </p:nvSpPr>
        <p:spPr bwMode="auto">
          <a:xfrm>
            <a:off x="6011863" y="2143125"/>
            <a:ext cx="2989262" cy="1446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Обязательно должно быть указано</a:t>
            </a:r>
          </a:p>
          <a:p>
            <a:r>
              <a:rPr lang="ru-RU" sz="1100">
                <a:latin typeface="Calibri" pitchFamily="34" charset="0"/>
              </a:rPr>
              <a:t>1) причины, по которым запрашиваемая информация не может быть отделена от сведений, составляющих специально охраняемую законом тайну;</a:t>
            </a:r>
          </a:p>
          <a:p>
            <a:r>
              <a:rPr lang="ru-RU" sz="1100">
                <a:latin typeface="Calibri" pitchFamily="34" charset="0"/>
              </a:rPr>
              <a:t>2) должностное лицо, отказывающее в предоставлении информации;</a:t>
            </a:r>
          </a:p>
          <a:p>
            <a:r>
              <a:rPr lang="ru-RU" sz="1100">
                <a:latin typeface="Calibri" pitchFamily="34" charset="0"/>
              </a:rPr>
              <a:t>3) дата принятия решения об отказе. </a:t>
            </a:r>
          </a:p>
        </p:txBody>
      </p:sp>
      <p:sp>
        <p:nvSpPr>
          <p:cNvPr id="39948" name="TextBox 19"/>
          <p:cNvSpPr txBox="1">
            <a:spLocks noChangeArrowheads="1"/>
          </p:cNvSpPr>
          <p:nvPr/>
        </p:nvSpPr>
        <p:spPr bwMode="auto">
          <a:xfrm>
            <a:off x="6011863" y="3654425"/>
            <a:ext cx="2989262" cy="769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latin typeface="Calibri" pitchFamily="34" charset="0"/>
              </a:rPr>
              <a:t>!!!только если она содержит сведения, составляющие государственную, коммерческую или иную специально охраняемую законом </a:t>
            </a:r>
            <a:r>
              <a:rPr lang="ru-RU" sz="1100" b="1" i="1">
                <a:latin typeface="Calibri" pitchFamily="34" charset="0"/>
                <a:hlinkClick r:id="rId2" action="ppaction://hlinkfile"/>
              </a:rPr>
              <a:t>тайну</a:t>
            </a:r>
            <a:r>
              <a:rPr lang="ru-RU" sz="1100" b="1" i="1">
                <a:latin typeface="Calibri" pitchFamily="34" charset="0"/>
              </a:rPr>
              <a:t>!!!</a:t>
            </a:r>
            <a:r>
              <a:rPr lang="ru-RU" sz="1100">
                <a:latin typeface="Calibri" pitchFamily="34" charset="0"/>
              </a:rPr>
              <a:t> </a:t>
            </a:r>
          </a:p>
        </p:txBody>
      </p:sp>
      <p:sp>
        <p:nvSpPr>
          <p:cNvPr id="39949" name="TextBox 20"/>
          <p:cNvSpPr txBox="1">
            <a:spLocks noChangeArrowheads="1"/>
          </p:cNvSpPr>
          <p:nvPr/>
        </p:nvSpPr>
        <p:spPr bwMode="auto">
          <a:xfrm>
            <a:off x="179388" y="3141663"/>
            <a:ext cx="2425700" cy="601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latin typeface="Calibri" pitchFamily="34" charset="0"/>
              </a:rPr>
              <a:t>Получение запрошенной информации в установленный либо уточненный срок</a:t>
            </a:r>
            <a:r>
              <a:rPr lang="ru-RU" sz="1100">
                <a:latin typeface="Calibri" pitchFamily="34" charset="0"/>
              </a:rPr>
              <a:t> </a:t>
            </a:r>
          </a:p>
        </p:txBody>
      </p:sp>
      <p:sp>
        <p:nvSpPr>
          <p:cNvPr id="39950" name="TextBox 21"/>
          <p:cNvSpPr txBox="1">
            <a:spLocks noChangeArrowheads="1"/>
          </p:cNvSpPr>
          <p:nvPr/>
        </p:nvSpPr>
        <p:spPr bwMode="auto">
          <a:xfrm>
            <a:off x="1997075" y="4508500"/>
            <a:ext cx="7146925" cy="269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00" b="1" i="1">
                <a:latin typeface="Calibri" pitchFamily="34" charset="0"/>
              </a:rPr>
              <a:t>Неполучение либо несвоевременное получение запрошенной информации в установленный срок</a:t>
            </a:r>
            <a:r>
              <a:rPr lang="ru-RU" sz="1100">
                <a:latin typeface="Calibri" pitchFamily="34" charset="0"/>
              </a:rPr>
              <a:t> </a:t>
            </a:r>
          </a:p>
        </p:txBody>
      </p:sp>
      <p:sp>
        <p:nvSpPr>
          <p:cNvPr id="39951" name="AutoShape 2"/>
          <p:cNvSpPr>
            <a:spLocks noChangeArrowheads="1"/>
          </p:cNvSpPr>
          <p:nvPr/>
        </p:nvSpPr>
        <p:spPr bwMode="auto">
          <a:xfrm>
            <a:off x="2843213" y="4797425"/>
            <a:ext cx="5102225" cy="428625"/>
          </a:xfrm>
          <a:prstGeom prst="downArrow">
            <a:avLst>
              <a:gd name="adj1" fmla="val 45880"/>
              <a:gd name="adj2" fmla="val 7630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ru-RU" sz="1000" b="1">
                <a:latin typeface="Cambria" pitchFamily="18" charset="0"/>
                <a:ea typeface="ÇlÇr ñæí©"/>
                <a:cs typeface="ÇlÇr ñæí©"/>
              </a:rPr>
              <a:t>ОБЖАЛОВАНИЕ</a:t>
            </a:r>
            <a:endParaRPr kumimoji="1" lang="ru-RU" sz="2400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0" y="5229225"/>
          <a:ext cx="9144000" cy="9763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8328"/>
                <a:gridCol w="3222886"/>
                <a:gridCol w="3372786"/>
              </a:tblGrid>
              <a:tr h="279719">
                <a:tc>
                  <a:txBody>
                    <a:bodyPr/>
                    <a:lstStyle/>
                    <a:p>
                      <a:r>
                        <a:rPr lang="ru-RU" sz="11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Административный порядок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Обращение в прокуратуру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Судебный порядок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217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Обжалование в вышестоящий орган в порядке подчиненности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Сообщение о нарушении законодательства, требование провести проверку и привлечь виновных к ответственности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 устранить допущенные нарушения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ФЗоИ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ЗоСМИ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 возместить понесенные редакцией убытки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(ч.3 ст.61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ЗоСМИ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ст.17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ФЗоИ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966" name="AutoShape 3"/>
          <p:cNvSpPr>
            <a:spLocks noChangeArrowheads="1"/>
          </p:cNvSpPr>
          <p:nvPr/>
        </p:nvSpPr>
        <p:spPr bwMode="auto">
          <a:xfrm>
            <a:off x="1619250" y="6165850"/>
            <a:ext cx="4989513" cy="311150"/>
          </a:xfrm>
          <a:prstGeom prst="downArrow">
            <a:avLst>
              <a:gd name="adj1" fmla="val 45880"/>
              <a:gd name="adj2" fmla="val 7630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ru-RU" sz="1000" b="1">
                <a:latin typeface="Cambria" pitchFamily="18" charset="0"/>
                <a:ea typeface="ÇlÇr ñæí©"/>
                <a:cs typeface="ÇlÇr ñæí©"/>
              </a:rPr>
              <a:t>ОТВЕТСТВЕННОСТЬ</a:t>
            </a:r>
            <a:endParaRPr kumimoji="1" lang="ru-RU" sz="2400"/>
          </a:p>
        </p:txBody>
      </p:sp>
      <p:sp>
        <p:nvSpPr>
          <p:cNvPr id="39967" name="TextBox 26"/>
          <p:cNvSpPr txBox="1">
            <a:spLocks noChangeArrowheads="1"/>
          </p:cNvSpPr>
          <p:nvPr/>
        </p:nvSpPr>
        <p:spPr bwMode="auto">
          <a:xfrm>
            <a:off x="2484438" y="6453188"/>
            <a:ext cx="2232025" cy="277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Calibri" pitchFamily="34" charset="0"/>
              </a:rPr>
              <a:t>Административная </a:t>
            </a:r>
          </a:p>
        </p:txBody>
      </p:sp>
      <p:sp>
        <p:nvSpPr>
          <p:cNvPr id="39968" name="TextBox 27"/>
          <p:cNvSpPr txBox="1">
            <a:spLocks noChangeArrowheads="1"/>
          </p:cNvSpPr>
          <p:nvPr/>
        </p:nvSpPr>
        <p:spPr bwMode="auto">
          <a:xfrm>
            <a:off x="107950" y="6453188"/>
            <a:ext cx="2376488" cy="277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Calibri" pitchFamily="34" charset="0"/>
              </a:rPr>
              <a:t>Дисциплинарная </a:t>
            </a:r>
          </a:p>
        </p:txBody>
      </p:sp>
      <p:sp>
        <p:nvSpPr>
          <p:cNvPr id="39969" name="TextBox 28"/>
          <p:cNvSpPr txBox="1">
            <a:spLocks noChangeArrowheads="1"/>
          </p:cNvSpPr>
          <p:nvPr/>
        </p:nvSpPr>
        <p:spPr bwMode="auto">
          <a:xfrm>
            <a:off x="4716463" y="6453188"/>
            <a:ext cx="2447925" cy="288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Calibri" pitchFamily="34" charset="0"/>
              </a:rPr>
              <a:t>Гражданско-правовая</a:t>
            </a:r>
          </a:p>
        </p:txBody>
      </p:sp>
      <p:sp>
        <p:nvSpPr>
          <p:cNvPr id="39970" name="TextBox 29"/>
          <p:cNvSpPr txBox="1">
            <a:spLocks noChangeArrowheads="1"/>
          </p:cNvSpPr>
          <p:nvPr/>
        </p:nvSpPr>
        <p:spPr bwMode="auto">
          <a:xfrm>
            <a:off x="7164388" y="6453188"/>
            <a:ext cx="1800225" cy="277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Calibri" pitchFamily="34" charset="0"/>
              </a:rPr>
              <a:t>Уголовная </a:t>
            </a:r>
          </a:p>
        </p:txBody>
      </p:sp>
      <p:sp>
        <p:nvSpPr>
          <p:cNvPr id="34" name="Стрелка вниз 33"/>
          <p:cNvSpPr/>
          <p:nvPr/>
        </p:nvSpPr>
        <p:spPr>
          <a:xfrm>
            <a:off x="4427538" y="3789363"/>
            <a:ext cx="46037" cy="792162"/>
          </a:xfrm>
          <a:prstGeom prst="downArrow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1187450" y="2276475"/>
            <a:ext cx="46038" cy="792163"/>
          </a:xfrm>
          <a:prstGeom prst="downArrow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Стрелка влево 36"/>
          <p:cNvSpPr/>
          <p:nvPr/>
        </p:nvSpPr>
        <p:spPr>
          <a:xfrm>
            <a:off x="2627313" y="3429000"/>
            <a:ext cx="215900" cy="46038"/>
          </a:xfrm>
          <a:prstGeom prst="leftArrow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42938" y="500063"/>
            <a:ext cx="7772400" cy="14700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4000" b="1" smtClean="0">
                <a:solidFill>
                  <a:srgbClr val="C0504D"/>
                </a:solidFill>
              </a:rPr>
              <a:t>Информация в зависимости от порядка ее предоставления или распространения</a:t>
            </a:r>
            <a:r>
              <a:rPr lang="ru-RU" sz="4000" b="1" i="1" smtClean="0"/>
              <a:t/>
            </a:r>
            <a:br>
              <a:rPr lang="ru-RU" sz="4000" b="1" i="1" smtClean="0"/>
            </a:br>
            <a:endParaRPr lang="ru-RU" sz="4000" b="1" i="1" smtClean="0"/>
          </a:p>
        </p:txBody>
      </p:sp>
      <p:sp>
        <p:nvSpPr>
          <p:cNvPr id="15362" name="Подзаголовок 7"/>
          <p:cNvSpPr>
            <a:spLocks noGrp="1"/>
          </p:cNvSpPr>
          <p:nvPr>
            <p:ph type="subTitle" idx="1"/>
          </p:nvPr>
        </p:nvSpPr>
        <p:spPr>
          <a:xfrm>
            <a:off x="827088" y="2214563"/>
            <a:ext cx="7705725" cy="3929062"/>
          </a:xfrm>
        </p:spPr>
        <p:txBody>
          <a:bodyPr/>
          <a:lstStyle/>
          <a:p>
            <a:pPr algn="l">
              <a:buFont typeface="Wingdings" pitchFamily="2" charset="2"/>
              <a:buChar char="ü"/>
            </a:pPr>
            <a:r>
              <a:rPr lang="ru-RU" sz="2600" smtClean="0">
                <a:solidFill>
                  <a:schemeClr val="tx1"/>
                </a:solidFill>
              </a:rPr>
              <a:t>свободно распространяемая</a:t>
            </a:r>
          </a:p>
          <a:p>
            <a:pPr algn="l">
              <a:buFont typeface="Wingdings" pitchFamily="2" charset="2"/>
              <a:buChar char="ü"/>
            </a:pPr>
            <a:r>
              <a:rPr lang="ru-RU" sz="2600" smtClean="0">
                <a:solidFill>
                  <a:schemeClr val="tx1"/>
                </a:solidFill>
              </a:rPr>
              <a:t>предоставляемая по соглашению лиц, участвующих в соответствующих отношениях</a:t>
            </a:r>
          </a:p>
          <a:p>
            <a:pPr algn="l">
              <a:buFont typeface="Wingdings" pitchFamily="2" charset="2"/>
              <a:buChar char="ü"/>
            </a:pPr>
            <a:r>
              <a:rPr lang="ru-RU" sz="2600" smtClean="0">
                <a:solidFill>
                  <a:schemeClr val="tx1"/>
                </a:solidFill>
              </a:rPr>
              <a:t>подлежит предоставлению или распространению в соответствии с федеральными законами</a:t>
            </a:r>
          </a:p>
          <a:p>
            <a:pPr algn="l">
              <a:buFont typeface="Wingdings" pitchFamily="2" charset="2"/>
              <a:buChar char="ü"/>
            </a:pPr>
            <a:r>
              <a:rPr lang="ru-RU" sz="2600" smtClean="0">
                <a:solidFill>
                  <a:schemeClr val="tx1"/>
                </a:solidFill>
              </a:rPr>
              <a:t>информация, распространение которой в РФ ограничивается или запрещается</a:t>
            </a:r>
          </a:p>
          <a:p>
            <a:pPr algn="just">
              <a:buFont typeface="Wingdings" pitchFamily="2" charset="2"/>
              <a:buChar char="ü"/>
            </a:pPr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850900"/>
          </a:xfrm>
        </p:spPr>
        <p:txBody>
          <a:bodyPr>
            <a:normAutofit/>
          </a:bodyPr>
          <a:lstStyle/>
          <a:p>
            <a:r>
              <a:rPr lang="ru-RU" sz="4000" b="1" smtClean="0">
                <a:solidFill>
                  <a:srgbClr val="C0504D"/>
                </a:solidFill>
              </a:rPr>
              <a:t>Доступ</a:t>
            </a:r>
            <a:r>
              <a:rPr lang="en-US" sz="4000" b="1" smtClean="0">
                <a:solidFill>
                  <a:srgbClr val="C0504D"/>
                </a:solidFill>
              </a:rPr>
              <a:t> </a:t>
            </a:r>
            <a:r>
              <a:rPr lang="ru-RU" sz="4000" b="1" smtClean="0">
                <a:solidFill>
                  <a:srgbClr val="C0504D"/>
                </a:solidFill>
              </a:rPr>
              <a:t>НЕ МОЖЕТ быть ограничен к</a:t>
            </a:r>
            <a:r>
              <a:rPr lang="en-US" sz="4000" b="1" smtClean="0">
                <a:solidFill>
                  <a:srgbClr val="C0504D"/>
                </a:solidFill>
              </a:rPr>
              <a:t>:</a:t>
            </a:r>
            <a:endParaRPr lang="ru-RU" sz="4000" b="1" smtClean="0">
              <a:solidFill>
                <a:srgbClr val="C0504D"/>
              </a:solidFill>
            </a:endParaRPr>
          </a:p>
        </p:txBody>
      </p:sp>
      <p:sp>
        <p:nvSpPr>
          <p:cNvPr id="16386" name="Содержимое 7"/>
          <p:cNvSpPr>
            <a:spLocks noGrp="1"/>
          </p:cNvSpPr>
          <p:nvPr>
            <p:ph idx="1"/>
          </p:nvPr>
        </p:nvSpPr>
        <p:spPr>
          <a:xfrm>
            <a:off x="250825" y="1412875"/>
            <a:ext cx="8497888" cy="4525963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sz="2200" smtClean="0"/>
              <a:t> нормативным правовым актам, затрагивающим права, свободы и обязанности человека и гражданина</a:t>
            </a:r>
            <a:r>
              <a:rPr lang="en-US" sz="2200" smtClean="0"/>
              <a:t>;</a:t>
            </a:r>
            <a:r>
              <a:rPr lang="ru-RU" sz="2200" smtClean="0"/>
              <a:t> устанавливающим правовое положение организаций и полномочия ГО, ОМС</a:t>
            </a:r>
            <a:r>
              <a:rPr lang="en-US" sz="2200" smtClean="0"/>
              <a:t>;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2200" smtClean="0"/>
              <a:t>информации о состоянии окружающей среды</a:t>
            </a:r>
            <a:r>
              <a:rPr lang="en-US" sz="2200" smtClean="0"/>
              <a:t>;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2200" smtClean="0"/>
              <a:t>информации о деятельности ГО и ОМС, а также об использовании бюджетных средств (за исключением сведений, составляющих государственную или служебную тайну)</a:t>
            </a:r>
            <a:r>
              <a:rPr lang="en-US" sz="2200" smtClean="0"/>
              <a:t>;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2200" smtClean="0"/>
              <a:t>информации, накапливаемой в открытых фондах библиотек, музеев и архивов, а также в государственных, муниципальных и иных информационных системах, созданных или предназначенных для обеспечения граждан и организаций такой информацией </a:t>
            </a:r>
            <a:r>
              <a:rPr lang="en-US" sz="2200" smtClean="0"/>
              <a:t>;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2200" smtClean="0"/>
              <a:t>иной информации, недопустимость ограничения доступа к которой установлена федеральными законами</a:t>
            </a:r>
            <a:r>
              <a:rPr lang="en-US" sz="2200" smtClean="0"/>
              <a:t>.</a:t>
            </a:r>
            <a:endParaRPr 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ru-RU" sz="3600" b="1" smtClean="0">
                <a:solidFill>
                  <a:srgbClr val="C0504D"/>
                </a:solidFill>
              </a:rPr>
              <a:t/>
            </a:r>
            <a:br>
              <a:rPr lang="ru-RU" sz="3600" b="1" smtClean="0">
                <a:solidFill>
                  <a:srgbClr val="C0504D"/>
                </a:solidFill>
              </a:rPr>
            </a:br>
            <a:r>
              <a:rPr lang="ru-RU" sz="3600" b="1" smtClean="0">
                <a:solidFill>
                  <a:srgbClr val="C0504D"/>
                </a:solidFill>
              </a:rPr>
              <a:t/>
            </a:r>
            <a:br>
              <a:rPr lang="ru-RU" sz="3600" b="1" smtClean="0">
                <a:solidFill>
                  <a:srgbClr val="C0504D"/>
                </a:solidFill>
              </a:rPr>
            </a:br>
            <a:r>
              <a:rPr lang="ru-RU" sz="3600" b="1" smtClean="0">
                <a:solidFill>
                  <a:srgbClr val="C0504D"/>
                </a:solidFill>
              </a:rPr>
              <a:t>Принцип «швейцарского сыра» при анализе права на доступ к информации:</a:t>
            </a:r>
            <a:r>
              <a:rPr lang="ru-RU" sz="3600" i="1" smtClean="0">
                <a:solidFill>
                  <a:srgbClr val="C0504D"/>
                </a:solidFill>
              </a:rPr>
              <a:t/>
            </a:r>
            <a:br>
              <a:rPr lang="ru-RU" sz="3600" i="1" smtClean="0">
                <a:solidFill>
                  <a:srgbClr val="C0504D"/>
                </a:solidFill>
              </a:rPr>
            </a:br>
            <a:endParaRPr lang="ru-RU" sz="3600" i="1" smtClean="0">
              <a:solidFill>
                <a:srgbClr val="C0504D"/>
              </a:solidFill>
            </a:endParaRPr>
          </a:p>
        </p:txBody>
      </p:sp>
      <p:sp>
        <p:nvSpPr>
          <p:cNvPr id="17410" name="Содержимое 3"/>
          <p:cNvSpPr>
            <a:spLocks noGrp="1"/>
          </p:cNvSpPr>
          <p:nvPr>
            <p:ph sz="half" idx="2"/>
          </p:nvPr>
        </p:nvSpPr>
        <p:spPr>
          <a:xfrm>
            <a:off x="684213" y="2420938"/>
            <a:ext cx="7416800" cy="4210050"/>
          </a:xfrm>
        </p:spPr>
        <p:txBody>
          <a:bodyPr/>
          <a:lstStyle/>
          <a:p>
            <a:r>
              <a:rPr lang="ru-RU" b="1" smtClean="0"/>
              <a:t>Общее правило: </a:t>
            </a:r>
            <a:r>
              <a:rPr lang="ru-RU" i="1" smtClean="0"/>
              <a:t>информация является общедоступной.</a:t>
            </a:r>
          </a:p>
          <a:p>
            <a:r>
              <a:rPr lang="ru-RU" b="1" smtClean="0"/>
              <a:t>Исключение из правил: </a:t>
            </a:r>
            <a:r>
              <a:rPr lang="ru-RU" i="1" smtClean="0"/>
              <a:t>доступ к информации может быть ограничен на основании федерального закона.</a:t>
            </a:r>
          </a:p>
          <a:p>
            <a:r>
              <a:rPr lang="ru-RU" b="1" smtClean="0"/>
              <a:t>Изъятие из исключения: </a:t>
            </a:r>
            <a:r>
              <a:rPr lang="ru-RU" i="1" smtClean="0"/>
              <a:t>существует информация доступ, к которой не может быть ограничен ни при каких условиях.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smtClean="0">
                <a:solidFill>
                  <a:srgbClr val="C0504D"/>
                </a:solidFill>
              </a:rPr>
              <a:t>Способы обеспечения доступа к информации (ст. 6)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dirty="0" smtClean="0"/>
              <a:t>обнародование ГО </a:t>
            </a:r>
            <a:r>
              <a:rPr lang="ru-RU" sz="2000" dirty="0"/>
              <a:t>и ОМС информации о своей деятельности в </a:t>
            </a:r>
            <a:r>
              <a:rPr lang="ru-RU" sz="2000" dirty="0" smtClean="0"/>
              <a:t>СМИ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dirty="0"/>
              <a:t>размещение ГО и ОМС информации о своей деятельности в сети </a:t>
            </a:r>
            <a:r>
              <a:rPr lang="ru-RU" sz="2000" dirty="0" smtClean="0"/>
              <a:t>Интернет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dirty="0"/>
              <a:t>размещение ГО и ОМС информации о своей деятельности в помещениях, занимаемых указанными </a:t>
            </a:r>
            <a:r>
              <a:rPr lang="ru-RU" sz="2000" dirty="0" smtClean="0"/>
              <a:t>органами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dirty="0" smtClean="0"/>
              <a:t>ознакомление </a:t>
            </a:r>
            <a:r>
              <a:rPr lang="ru-RU" sz="2000" dirty="0"/>
              <a:t>пользователей </a:t>
            </a:r>
            <a:r>
              <a:rPr lang="ru-RU" sz="2000" dirty="0" smtClean="0"/>
              <a:t>с </a:t>
            </a:r>
            <a:r>
              <a:rPr lang="ru-RU" sz="2000" dirty="0"/>
              <a:t>информацией о деятельности ГО и ОМС в </a:t>
            </a:r>
            <a:r>
              <a:rPr lang="ru-RU" sz="2000" dirty="0" smtClean="0"/>
              <a:t>библиотечных </a:t>
            </a:r>
            <a:r>
              <a:rPr lang="ru-RU" sz="2000" dirty="0"/>
              <a:t>и </a:t>
            </a:r>
            <a:r>
              <a:rPr lang="ru-RU" sz="2000" dirty="0" smtClean="0"/>
              <a:t>архивных фондах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dirty="0"/>
              <a:t>присутствие </a:t>
            </a:r>
            <a:r>
              <a:rPr lang="ru-RU" sz="2000" dirty="0" smtClean="0"/>
              <a:t>физических лиц, представителей организаций, </a:t>
            </a:r>
            <a:r>
              <a:rPr lang="ru-RU" sz="2000" dirty="0"/>
              <a:t>общественных </a:t>
            </a:r>
            <a:r>
              <a:rPr lang="ru-RU" sz="2000" dirty="0" smtClean="0"/>
              <a:t>объединений, ГО и ОМС, </a:t>
            </a:r>
            <a:r>
              <a:rPr lang="ru-RU" sz="2000" dirty="0"/>
              <a:t>на заседаниях коллегиальных ГО и </a:t>
            </a:r>
            <a:r>
              <a:rPr lang="ru-RU" sz="2000" dirty="0" smtClean="0"/>
              <a:t>ОМС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dirty="0" smtClean="0"/>
              <a:t>предоставление </a:t>
            </a:r>
            <a:r>
              <a:rPr lang="ru-RU" sz="2000" dirty="0"/>
              <a:t>пользователям </a:t>
            </a:r>
            <a:r>
              <a:rPr lang="ru-RU" sz="2000" dirty="0" smtClean="0"/>
              <a:t>информации </a:t>
            </a:r>
            <a:r>
              <a:rPr lang="ru-RU" sz="2000" dirty="0"/>
              <a:t>по их запросу информации о деятельности ГО и </a:t>
            </a:r>
            <a:r>
              <a:rPr lang="ru-RU" sz="2000" dirty="0" smtClean="0"/>
              <a:t>ОМС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2000" dirty="0"/>
              <a:t>другими способами, предусмотренными законами и (или) иными нормативными правовыми актами, муниципальными правовыми актами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smtClean="0">
                <a:solidFill>
                  <a:srgbClr val="C0504D"/>
                </a:solidFill>
              </a:rPr>
              <a:t>Основные принципы доступа к информации ГО и ОМС (ст.4, 5, 11)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488"/>
          </a:xfrm>
        </p:spPr>
        <p:txBody>
          <a:bodyPr rtlCol="0">
            <a:normAutofit fontScale="25000" lnSpcReduction="20000"/>
          </a:bodyPr>
          <a:lstStyle/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sz="8400" dirty="0"/>
              <a:t>1. открытость и доступность </a:t>
            </a:r>
            <a:r>
              <a:rPr lang="ru-RU" sz="8400" dirty="0" smtClean="0"/>
              <a:t>информации</a:t>
            </a:r>
            <a:endParaRPr lang="ru-RU" sz="8400" dirty="0"/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sz="8400" dirty="0"/>
              <a:t>2. достоверность информации </a:t>
            </a:r>
            <a:r>
              <a:rPr lang="ru-RU" sz="8400" dirty="0" smtClean="0"/>
              <a:t>и </a:t>
            </a:r>
            <a:r>
              <a:rPr lang="ru-RU" sz="8400" dirty="0"/>
              <a:t>своевременность ее предоставления</a:t>
            </a:r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sz="8400" dirty="0"/>
              <a:t>3. свобода поиска, получения, передачи и распространения </a:t>
            </a:r>
            <a:r>
              <a:rPr lang="ru-RU" sz="8400" dirty="0" smtClean="0"/>
              <a:t>информации любым законным способом</a:t>
            </a:r>
            <a:endParaRPr lang="ru-RU" sz="8400" dirty="0"/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sz="8400" dirty="0"/>
              <a:t>4. соблюдение прав граждан на неприкосновенность частной жизни, личную и семейную тайну, защиту их чести и деловой репутации, права организаций на защиту их деловой </a:t>
            </a:r>
            <a:r>
              <a:rPr lang="ru-RU" sz="8400" dirty="0" smtClean="0"/>
              <a:t>репутации при предоставлении информации</a:t>
            </a:r>
            <a:endParaRPr lang="ru-RU" sz="8400" dirty="0"/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sz="8400" dirty="0"/>
              <a:t>5. доступ к информации о деятельности ГО и ОМС ограничивается в случаях, если указанная информация отнесена в установленном федеральным законом порядке к сведениям, составляющим государственную или иную охраняемую законом </a:t>
            </a:r>
            <a:r>
              <a:rPr lang="ru-RU" sz="8400" dirty="0" smtClean="0"/>
              <a:t>тайну</a:t>
            </a:r>
            <a:endParaRPr lang="ru-RU" sz="8400" dirty="0"/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sz="8400" dirty="0" smtClean="0"/>
              <a:t>6.</a:t>
            </a:r>
            <a:r>
              <a:rPr lang="ru-RU" sz="8400" dirty="0"/>
              <a:t> создание ГО, ОМС </a:t>
            </a:r>
            <a:r>
              <a:rPr lang="ru-RU" sz="8400" dirty="0" smtClean="0"/>
              <a:t>организационно-технических </a:t>
            </a:r>
            <a:r>
              <a:rPr lang="ru-RU" sz="8400" dirty="0"/>
              <a:t>и других условий, необходимых для реализации права на доступ к </a:t>
            </a:r>
            <a:r>
              <a:rPr lang="ru-RU" sz="8400" dirty="0" smtClean="0"/>
              <a:t>информации</a:t>
            </a:r>
            <a:endParaRPr lang="ru-RU" sz="8400" dirty="0"/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ru-RU" sz="8400" dirty="0" smtClean="0"/>
              <a:t>7.</a:t>
            </a:r>
            <a:r>
              <a:rPr lang="ru-RU" sz="8400" dirty="0"/>
              <a:t> учет расходов, связанных с обеспечением доступа к </a:t>
            </a:r>
            <a:r>
              <a:rPr lang="ru-RU" sz="8400" dirty="0" smtClean="0"/>
              <a:t>информации при планировании бюджетного финансирования указанных органов</a:t>
            </a:r>
            <a:endParaRPr lang="ru-RU" sz="8400" dirty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r>
              <a:rPr lang="ru-RU" sz="3800" b="1" smtClean="0">
                <a:solidFill>
                  <a:srgbClr val="C0504D"/>
                </a:solidFill>
              </a:rPr>
              <a:t>Права пользователя информацией (ст.8)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97205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sz="3400" dirty="0"/>
              <a:t>1. получать достоверную информацию о деятельности ГО и ОМС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sz="3400" dirty="0"/>
              <a:t>2. отказаться от получения информации о деятельности ГО и ОМС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sz="3400" dirty="0"/>
              <a:t>3. не обосновывать необходимость получения запрашиваемой информации о деятельности ГО и ОМС, доступ к которой не ограничен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sz="3400" dirty="0"/>
              <a:t>4. обжаловать в установленном порядке акты и (или) действия (бездействие) ГО и ОМС, их должностных лиц, нарушающие право на доступ к информации о деятельности ГО и ОМС и установленный порядок его реализации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sz="3400" dirty="0"/>
              <a:t>5. требовать в установленном законом порядке возмещения вреда, причиненного нарушением его права на доступ к информации о деятельности ГО и ОМС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Текст 10"/>
          <p:cNvSpPr>
            <a:spLocks noGrp="1"/>
          </p:cNvSpPr>
          <p:nvPr>
            <p:ph type="body" idx="1"/>
          </p:nvPr>
        </p:nvSpPr>
        <p:spPr>
          <a:xfrm>
            <a:off x="395288" y="2708275"/>
            <a:ext cx="4040187" cy="1152525"/>
          </a:xfrm>
          <a:solidFill>
            <a:srgbClr val="C0504D"/>
          </a:solidFill>
        </p:spPr>
        <p:txBody>
          <a:bodyPr/>
          <a:lstStyle/>
          <a:p>
            <a:pPr algn="ctr"/>
            <a:r>
              <a:rPr lang="ru-RU" sz="3200" b="0" smtClean="0">
                <a:solidFill>
                  <a:schemeClr val="bg1"/>
                </a:solidFill>
              </a:rPr>
              <a:t>Устная форма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395288" y="3933825"/>
            <a:ext cx="4040187" cy="2620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dirty="0"/>
              <a:t>Предоставляется: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/>
              <a:t>во </a:t>
            </a:r>
            <a:r>
              <a:rPr lang="ru-RU" dirty="0"/>
              <a:t>время </a:t>
            </a:r>
            <a:r>
              <a:rPr lang="ru-RU" dirty="0" smtClean="0"/>
              <a:t>приема</a:t>
            </a:r>
            <a:endParaRPr lang="ru-RU" dirty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/>
              <a:t>по телефону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4572000" y="2708275"/>
            <a:ext cx="4041775" cy="1152525"/>
          </a:xfrm>
          <a:solidFill>
            <a:srgbClr val="C0504D"/>
          </a:solidFill>
        </p:spPr>
        <p:txBody>
          <a:bodyPr rtlCol="0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endParaRPr lang="ru-RU" i="1" dirty="0" smtClean="0">
              <a:solidFill>
                <a:schemeClr val="bg1"/>
              </a:solidFill>
            </a:endParaRPr>
          </a:p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endParaRPr lang="ru-RU" i="1" dirty="0">
              <a:solidFill>
                <a:schemeClr val="bg1"/>
              </a:solidFill>
            </a:endParaRPr>
          </a:p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endParaRPr lang="ru-RU" sz="6000" i="1" dirty="0" smtClean="0">
              <a:solidFill>
                <a:schemeClr val="bg1"/>
              </a:solidFill>
            </a:endParaRPr>
          </a:p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endParaRPr lang="ru-RU" sz="6000" i="1" dirty="0">
              <a:solidFill>
                <a:schemeClr val="bg1"/>
              </a:solidFill>
            </a:endParaRPr>
          </a:p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endParaRPr lang="ru-RU" sz="6000" i="1" dirty="0" smtClean="0">
              <a:solidFill>
                <a:schemeClr val="bg1"/>
              </a:solidFill>
            </a:endParaRPr>
          </a:p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endParaRPr lang="ru-RU" sz="6000" i="1" dirty="0">
              <a:solidFill>
                <a:schemeClr val="bg1"/>
              </a:solidFill>
            </a:endParaRPr>
          </a:p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r>
              <a:rPr lang="ru-RU" sz="12800" b="0" dirty="0" smtClean="0">
                <a:solidFill>
                  <a:schemeClr val="bg1"/>
                </a:solidFill>
              </a:rPr>
              <a:t>Документированная форма</a:t>
            </a:r>
            <a:endParaRPr lang="ru-RU" sz="12800" b="0" dirty="0">
              <a:solidFill>
                <a:schemeClr val="bg1"/>
              </a:solidFill>
            </a:endParaRPr>
          </a:p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4"/>
          </p:nvPr>
        </p:nvSpPr>
        <p:spPr>
          <a:xfrm>
            <a:off x="4611688" y="3903663"/>
            <a:ext cx="4041775" cy="26209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ru-RU" dirty="0"/>
              <a:t>Предоставляется: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/>
              <a:t>во </a:t>
            </a:r>
            <a:r>
              <a:rPr lang="ru-RU" dirty="0"/>
              <a:t>время </a:t>
            </a:r>
            <a:r>
              <a:rPr lang="ru-RU" dirty="0" smtClean="0"/>
              <a:t>приема</a:t>
            </a:r>
            <a:endParaRPr lang="ru-RU" dirty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/>
              <a:t>направляется </a:t>
            </a:r>
            <a:r>
              <a:rPr lang="ru-RU" dirty="0"/>
              <a:t>по </a:t>
            </a:r>
            <a:r>
              <a:rPr lang="ru-RU" dirty="0" smtClean="0"/>
              <a:t>почте</a:t>
            </a:r>
            <a:endParaRPr lang="ru-RU" dirty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dirty="0"/>
              <a:t>м</a:t>
            </a:r>
            <a:r>
              <a:rPr lang="ru-RU" dirty="0" smtClean="0"/>
              <a:t>ожет быть передана </a:t>
            </a:r>
            <a:r>
              <a:rPr lang="ru-RU" dirty="0"/>
              <a:t>по сетям связи общего пользования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4931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600" b="1" smtClean="0">
                <a:solidFill>
                  <a:srgbClr val="C0504D"/>
                </a:solidFill>
              </a:rPr>
              <a:t/>
            </a:r>
            <a:br>
              <a:rPr lang="ru-RU" sz="3600" b="1" smtClean="0">
                <a:solidFill>
                  <a:srgbClr val="C0504D"/>
                </a:solidFill>
              </a:rPr>
            </a:br>
            <a:r>
              <a:rPr lang="ru-RU" sz="3600" b="1" smtClean="0">
                <a:solidFill>
                  <a:srgbClr val="C0504D"/>
                </a:solidFill>
              </a:rPr>
              <a:t/>
            </a:r>
            <a:br>
              <a:rPr lang="ru-RU" sz="3600" b="1" smtClean="0">
                <a:solidFill>
                  <a:srgbClr val="C0504D"/>
                </a:solidFill>
              </a:rPr>
            </a:br>
            <a:r>
              <a:rPr lang="ru-RU" sz="3600" b="1" smtClean="0">
                <a:solidFill>
                  <a:srgbClr val="C0504D"/>
                </a:solidFill>
              </a:rPr>
              <a:t>Форма предоставления информации о деятельности ГО и ОМС</a:t>
            </a:r>
            <a:r>
              <a:rPr lang="ru-RU" sz="4000" b="1" smtClean="0">
                <a:solidFill>
                  <a:srgbClr val="C0504D"/>
                </a:solidFill>
              </a:rPr>
              <a:t/>
            </a:r>
            <a:br>
              <a:rPr lang="ru-RU" sz="4000" b="1" smtClean="0">
                <a:solidFill>
                  <a:srgbClr val="C0504D"/>
                </a:solidFill>
              </a:rPr>
            </a:br>
            <a:endParaRPr lang="ru-RU" sz="4000" b="1" smtClean="0">
              <a:solidFill>
                <a:srgbClr val="C0504D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95288" y="1125538"/>
            <a:ext cx="8229600" cy="1366837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b">
            <a:normAutofit fontScale="77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b="0" dirty="0" smtClean="0"/>
              <a:t>- </a:t>
            </a:r>
            <a:r>
              <a:rPr lang="ru-RU" b="0" dirty="0" err="1" smtClean="0"/>
              <a:t>м.б</a:t>
            </a:r>
            <a:r>
              <a:rPr lang="ru-RU" b="0" dirty="0" smtClean="0"/>
              <a:t>. </a:t>
            </a:r>
            <a:r>
              <a:rPr lang="ru-RU" sz="2800" b="0" dirty="0" smtClean="0"/>
              <a:t>установлена нормативным правовым актом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800" b="0" dirty="0" smtClean="0"/>
              <a:t>- </a:t>
            </a:r>
            <a:r>
              <a:rPr lang="ru-RU" sz="2800" b="0" dirty="0" err="1" smtClean="0"/>
              <a:t>м.б</a:t>
            </a:r>
            <a:r>
              <a:rPr lang="ru-RU" sz="2800" b="0" dirty="0" smtClean="0"/>
              <a:t>. определена запросом пользователя информации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800" b="0" dirty="0" smtClean="0"/>
              <a:t>- </a:t>
            </a:r>
            <a:r>
              <a:rPr lang="ru-RU" sz="2800" b="0" dirty="0" err="1" smtClean="0"/>
              <a:t>м.б</a:t>
            </a:r>
            <a:r>
              <a:rPr lang="ru-RU" sz="2800" b="0" dirty="0" smtClean="0"/>
              <a:t>. предоставлена в том виде, в котором она существует в ГО или ОМС</a:t>
            </a:r>
            <a:endParaRPr lang="ru-RU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</TotalTime>
  <Words>2238</Words>
  <Application>Microsoft Macintosh PowerPoint</Application>
  <PresentationFormat>Экран (4:3)</PresentationFormat>
  <Paragraphs>281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Calibri</vt:lpstr>
      <vt:lpstr>Arial</vt:lpstr>
      <vt:lpstr>Wingdings</vt:lpstr>
      <vt:lpstr>Times New Roman</vt:lpstr>
      <vt:lpstr>Cambria</vt:lpstr>
      <vt:lpstr>ÇlÇr ñæí©</vt:lpstr>
      <vt:lpstr>Тема Office</vt:lpstr>
      <vt:lpstr>Информационные запросы и обращения в органы государственной власти и местного самоуправления.  Нормативно-правовая база  </vt:lpstr>
      <vt:lpstr>Информация в зависимости от категории доступа к ней </vt:lpstr>
      <vt:lpstr>Информация в зависимости от порядка ее предоставления или распространения </vt:lpstr>
      <vt:lpstr>Доступ НЕ МОЖЕТ быть ограничен к:</vt:lpstr>
      <vt:lpstr>  Принцип «швейцарского сыра» при анализе права на доступ к информации: </vt:lpstr>
      <vt:lpstr>Способы обеспечения доступа к информации (ст. 6)</vt:lpstr>
      <vt:lpstr>Основные принципы доступа к информации ГО и ОМС (ст.4, 5, 11)</vt:lpstr>
      <vt:lpstr>Права пользователя информацией (ст.8)</vt:lpstr>
      <vt:lpstr>  Форма предоставления информации о деятельности ГО и ОМС </vt:lpstr>
      <vt:lpstr>Обязанность ГО и ОМС размещать информацию в Интернете (ст. 6, 10, 13)</vt:lpstr>
      <vt:lpstr>Содержание информации, обязательной к размещению на сайте</vt:lpstr>
      <vt:lpstr>Плата за предоставление информации о деятельности ГО и ОМС (ст.21, 22)</vt:lpstr>
      <vt:lpstr>Правила предоставления информации о деятельности ГО и ОМС</vt:lpstr>
      <vt:lpstr>Параметры предоставляемой информации и размер платы</vt:lpstr>
      <vt:lpstr>Способы получения информации</vt:lpstr>
      <vt:lpstr>Способы получения информации</vt:lpstr>
      <vt:lpstr>Порядок обращения с запросом  (основные положения)</vt:lpstr>
      <vt:lpstr>Обращения </vt:lpstr>
      <vt:lpstr>Права гражданина при рассмотрении обращения</vt:lpstr>
      <vt:lpstr>Требования к письменному обращению</vt:lpstr>
      <vt:lpstr>Алгоритм подготовки и направления письменного обращения</vt:lpstr>
      <vt:lpstr>Порядок оформления и направления письменного ответа заявителю</vt:lpstr>
      <vt:lpstr>Основания для отказа в рассмотрении обращения</vt:lpstr>
      <vt:lpstr>Обращение гражданина в ГО и ОМС</vt:lpstr>
      <vt:lpstr>Требования к запросу</vt:lpstr>
      <vt:lpstr>Алгоритм прохождения запроса</vt:lpstr>
      <vt:lpstr>Алгоритм запроса информации редакцией СМИ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в зависимости от категории доступа к ней </dc:title>
  <dc:creator>Admin</dc:creator>
  <cp:lastModifiedBy>victor</cp:lastModifiedBy>
  <cp:revision>74</cp:revision>
  <dcterms:created xsi:type="dcterms:W3CDTF">2012-06-25T12:23:30Z</dcterms:created>
  <dcterms:modified xsi:type="dcterms:W3CDTF">2012-06-28T13:09:38Z</dcterms:modified>
</cp:coreProperties>
</file>