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lvl1pPr algn="ctr" defTabSz="584200">
      <a:defRPr sz="3600">
        <a:latin typeface="Helvetica Light"/>
        <a:ea typeface="Helvetica Light"/>
        <a:cs typeface="Helvetica Light"/>
        <a:sym typeface="Helvetica Light"/>
      </a:defRPr>
    </a:lvl1pPr>
    <a:lvl2pPr algn="ctr" defTabSz="584200">
      <a:defRPr sz="3600">
        <a:latin typeface="Helvetica Light"/>
        <a:ea typeface="Helvetica Light"/>
        <a:cs typeface="Helvetica Light"/>
        <a:sym typeface="Helvetica Light"/>
      </a:defRPr>
    </a:lvl2pPr>
    <a:lvl3pPr algn="ctr" defTabSz="584200">
      <a:defRPr sz="3600">
        <a:latin typeface="Helvetica Light"/>
        <a:ea typeface="Helvetica Light"/>
        <a:cs typeface="Helvetica Light"/>
        <a:sym typeface="Helvetica Light"/>
      </a:defRPr>
    </a:lvl3pPr>
    <a:lvl4pPr algn="ctr" defTabSz="584200">
      <a:defRPr sz="3600">
        <a:latin typeface="Helvetica Light"/>
        <a:ea typeface="Helvetica Light"/>
        <a:cs typeface="Helvetica Light"/>
        <a:sym typeface="Helvetica Light"/>
      </a:defRPr>
    </a:lvl4pPr>
    <a:lvl5pPr algn="ctr" defTabSz="584200">
      <a:defRPr sz="3600">
        <a:latin typeface="Helvetica Light"/>
        <a:ea typeface="Helvetica Light"/>
        <a:cs typeface="Helvetica Light"/>
        <a:sym typeface="Helvetica Light"/>
      </a:defRPr>
    </a:lvl5pPr>
    <a:lvl6pPr algn="ctr" defTabSz="584200">
      <a:defRPr sz="3600">
        <a:latin typeface="Helvetica Light"/>
        <a:ea typeface="Helvetica Light"/>
        <a:cs typeface="Helvetica Light"/>
        <a:sym typeface="Helvetica Light"/>
      </a:defRPr>
    </a:lvl6pPr>
    <a:lvl7pPr algn="ctr" defTabSz="584200">
      <a:defRPr sz="3600">
        <a:latin typeface="Helvetica Light"/>
        <a:ea typeface="Helvetica Light"/>
        <a:cs typeface="Helvetica Light"/>
        <a:sym typeface="Helvetica Light"/>
      </a:defRPr>
    </a:lvl7pPr>
    <a:lvl8pPr algn="ctr" defTabSz="584200">
      <a:defRPr sz="3600">
        <a:latin typeface="Helvetica Light"/>
        <a:ea typeface="Helvetica Light"/>
        <a:cs typeface="Helvetica Light"/>
        <a:sym typeface="Helvetica Light"/>
      </a:defRPr>
    </a:lvl8pPr>
    <a:lvl9pPr algn="ctr" defTabSz="584200">
      <a:defRPr sz="3600">
        <a:latin typeface="Helvetica Light"/>
        <a:ea typeface="Helvetica Light"/>
        <a:cs typeface="Helvetica Light"/>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2E7CB"/>
          </a:solidFill>
        </a:fill>
      </a:tcStyle>
    </a:wholeTbl>
    <a:band2H>
      <a:tcTxStyle/>
      <a:tcStyle>
        <a:tcBdr/>
        <a:fill>
          <a:solidFill>
            <a:srgbClr val="F8F4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CBD23"/>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5CDDE"/>
          </a:solidFill>
        </a:fill>
      </a:tcStyle>
    </a:wholeTbl>
    <a:band2H>
      <a:tcTxStyle/>
      <a:tcStyle>
        <a:tcBdr/>
        <a:fill>
          <a:solidFill>
            <a:srgbClr val="EBE8E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73F9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558" y="-102"/>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482109141"/>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Заголовок и подзаголовок">
    <p:spTree>
      <p:nvGrpSpPr>
        <p:cNvPr id="1" name=""/>
        <p:cNvGrpSpPr/>
        <p:nvPr/>
      </p:nvGrpSpPr>
      <p:grpSpPr>
        <a:xfrm>
          <a:off x="0" y="0"/>
          <a:ext cx="0" cy="0"/>
          <a:chOff x="0" y="0"/>
          <a:chExt cx="0" cy="0"/>
        </a:xfrm>
      </p:grpSpPr>
      <p:sp>
        <p:nvSpPr>
          <p:cNvPr id="5" name="Shape 5"/>
          <p:cNvSpPr>
            <a:spLocks noGrp="1"/>
          </p:cNvSpPr>
          <p:nvPr>
            <p:ph type="title"/>
          </p:nvPr>
        </p:nvSpPr>
        <p:spPr>
          <a:xfrm>
            <a:off x="1270000" y="0"/>
            <a:ext cx="10464800" cy="4940300"/>
          </a:xfrm>
          <a:prstGeom prst="rect">
            <a:avLst/>
          </a:prstGeom>
        </p:spPr>
        <p:txBody>
          <a:bodyPr anchor="b"/>
          <a:lstStyle/>
          <a:p>
            <a:pPr lvl="0">
              <a:defRPr sz="1800"/>
            </a:pPr>
            <a:r>
              <a:rPr sz="8000"/>
              <a:t>Текст заголовка</a:t>
            </a:r>
          </a:p>
        </p:txBody>
      </p:sp>
      <p:sp>
        <p:nvSpPr>
          <p:cNvPr id="6" name="Shape 6"/>
          <p:cNvSpPr>
            <a:spLocks noGrp="1"/>
          </p:cNvSpPr>
          <p:nvPr>
            <p:ph type="body" idx="1"/>
          </p:nvPr>
        </p:nvSpPr>
        <p:spPr>
          <a:xfrm>
            <a:off x="1270000" y="5029200"/>
            <a:ext cx="10464800" cy="35687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Кавычки">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spTree>
      <p:nvGrpSpPr>
        <p:cNvPr id="1" name=""/>
        <p:cNvGrpSpPr/>
        <p:nvPr/>
      </p:nvGrpSpPr>
      <p:grpSpPr>
        <a:xfrm>
          <a:off x="0" y="0"/>
          <a:ext cx="0" cy="0"/>
          <a:chOff x="0" y="0"/>
          <a:chExt cx="0" cy="0"/>
        </a:xfrm>
      </p:grpSpPr>
      <p:sp>
        <p:nvSpPr>
          <p:cNvPr id="8" name="Shape 8"/>
          <p:cNvSpPr>
            <a:spLocks noGrp="1"/>
          </p:cNvSpPr>
          <p:nvPr>
            <p:ph type="title"/>
          </p:nvPr>
        </p:nvSpPr>
        <p:spPr>
          <a:xfrm>
            <a:off x="1270000" y="4279900"/>
            <a:ext cx="10464800" cy="3860800"/>
          </a:xfrm>
          <a:prstGeom prst="rect">
            <a:avLst/>
          </a:prstGeom>
        </p:spPr>
        <p:txBody>
          <a:bodyPr anchor="b"/>
          <a:lstStyle/>
          <a:p>
            <a:pPr lvl="0">
              <a:defRPr sz="1800"/>
            </a:pPr>
            <a:r>
              <a:rPr sz="8000"/>
              <a:t>Текст заголовка</a:t>
            </a:r>
          </a:p>
        </p:txBody>
      </p:sp>
      <p:sp>
        <p:nvSpPr>
          <p:cNvPr id="9" name="Shape 9"/>
          <p:cNvSpPr>
            <a:spLocks noGrp="1"/>
          </p:cNvSpPr>
          <p:nvPr>
            <p:ph type="body" idx="1"/>
          </p:nvPr>
        </p:nvSpPr>
        <p:spPr>
          <a:xfrm>
            <a:off x="1270000" y="8191500"/>
            <a:ext cx="10464800" cy="156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Текст заголовка</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13" name="Shape 13"/>
          <p:cNvSpPr>
            <a:spLocks noGrp="1"/>
          </p:cNvSpPr>
          <p:nvPr>
            <p:ph type="title"/>
          </p:nvPr>
        </p:nvSpPr>
        <p:spPr>
          <a:xfrm>
            <a:off x="952500" y="0"/>
            <a:ext cx="5334000" cy="4622800"/>
          </a:xfrm>
          <a:prstGeom prst="rect">
            <a:avLst/>
          </a:prstGeom>
        </p:spPr>
        <p:txBody>
          <a:bodyPr anchor="b"/>
          <a:lstStyle>
            <a:lvl1pPr>
              <a:defRPr sz="6000"/>
            </a:lvl1pPr>
          </a:lstStyle>
          <a:p>
            <a:pPr lvl="0">
              <a:defRPr sz="1800"/>
            </a:pPr>
            <a:r>
              <a:rPr sz="6000"/>
              <a:t>Текст заголовка</a:t>
            </a:r>
          </a:p>
        </p:txBody>
      </p:sp>
      <p:sp>
        <p:nvSpPr>
          <p:cNvPr id="14" name="Shape 14"/>
          <p:cNvSpPr>
            <a:spLocks noGrp="1"/>
          </p:cNvSpPr>
          <p:nvPr>
            <p:ph type="body" idx="1"/>
          </p:nvPr>
        </p:nvSpPr>
        <p:spPr>
          <a:xfrm>
            <a:off x="952500" y="4762500"/>
            <a:ext cx="5334000" cy="4991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lvl="0">
              <a:defRPr sz="1800"/>
            </a:pPr>
            <a:r>
              <a:rPr sz="3200"/>
              <a:t>Уровень текста 1</a:t>
            </a:r>
          </a:p>
          <a:p>
            <a:pPr lvl="1">
              <a:defRPr sz="1800"/>
            </a:pPr>
            <a:r>
              <a:rPr sz="3200"/>
              <a:t>Уровень текста 2</a:t>
            </a:r>
          </a:p>
          <a:p>
            <a:pPr lvl="2">
              <a:defRPr sz="1800"/>
            </a:pPr>
            <a:r>
              <a:rPr sz="3200"/>
              <a:t>Уровень текста 3</a:t>
            </a:r>
          </a:p>
          <a:p>
            <a:pPr lvl="3">
              <a:defRPr sz="1800"/>
            </a:pPr>
            <a:r>
              <a:rPr sz="3200"/>
              <a:t>Уровень текста 4</a:t>
            </a:r>
          </a:p>
          <a:p>
            <a:pPr lvl="4">
              <a:defRPr sz="1800"/>
            </a:pPr>
            <a:r>
              <a:rPr sz="3200"/>
              <a:t>Уровень текста 5</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16" name="Shape 16"/>
          <p:cNvSpPr>
            <a:spLocks noGrp="1"/>
          </p:cNvSpPr>
          <p:nvPr>
            <p:ph type="title"/>
          </p:nvPr>
        </p:nvSpPr>
        <p:spPr>
          <a:xfrm>
            <a:off x="952500" y="93506"/>
            <a:ext cx="11099800" cy="2860988"/>
          </a:xfrm>
          <a:prstGeom prst="rect">
            <a:avLst/>
          </a:prstGeom>
        </p:spPr>
        <p:txBody>
          <a:bodyPr/>
          <a:lstStyle/>
          <a:p>
            <a:pPr lvl="0">
              <a:defRPr sz="1800"/>
            </a:pPr>
            <a:r>
              <a:rPr sz="8000"/>
              <a:t>Текст заголовка</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Текст заголовка</a:t>
            </a:r>
          </a:p>
        </p:txBody>
      </p:sp>
      <p:sp>
        <p:nvSpPr>
          <p:cNvPr id="19" name="Shape 19"/>
          <p:cNvSpPr>
            <a:spLocks noGrp="1"/>
          </p:cNvSpPr>
          <p:nvPr>
            <p:ph type="body" idx="1"/>
          </p:nvPr>
        </p:nvSpPr>
        <p:spPr>
          <a:prstGeom prst="rect">
            <a:avLst/>
          </a:prstGeom>
        </p:spPr>
        <p:txBody>
          <a:bodyPr/>
          <a:lstStyle/>
          <a:p>
            <a:pPr lvl="0">
              <a:defRPr sz="1800"/>
            </a:pPr>
            <a:r>
              <a:rPr sz="3600"/>
              <a:t>Уровень текста 1</a:t>
            </a:r>
          </a:p>
          <a:p>
            <a:pPr lvl="1">
              <a:defRPr sz="1800"/>
            </a:pPr>
            <a:r>
              <a:rPr sz="3600"/>
              <a:t>Уровень текста 2</a:t>
            </a:r>
          </a:p>
          <a:p>
            <a:pPr lvl="2">
              <a:defRPr sz="1800"/>
            </a:pPr>
            <a:r>
              <a:rPr sz="3600"/>
              <a:t>Уровень текста 3</a:t>
            </a:r>
          </a:p>
          <a:p>
            <a:pPr lvl="3">
              <a:defRPr sz="1800"/>
            </a:pPr>
            <a:r>
              <a:rPr sz="3600"/>
              <a:t>Уровень текста 4</a:t>
            </a:r>
          </a:p>
          <a:p>
            <a:pPr lvl="4">
              <a:defRPr sz="1800"/>
            </a:pPr>
            <a:r>
              <a:rPr sz="3600"/>
              <a:t>Уровень текста 5</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Текст заголовка</a:t>
            </a:r>
          </a:p>
        </p:txBody>
      </p:sp>
      <p:sp>
        <p:nvSpPr>
          <p:cNvPr id="22" name="Shape 22"/>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Уровень текста 1</a:t>
            </a:r>
          </a:p>
          <a:p>
            <a:pPr lvl="1">
              <a:defRPr sz="1800"/>
            </a:pPr>
            <a:r>
              <a:rPr sz="2800"/>
              <a:t>Уровень текста 2</a:t>
            </a:r>
          </a:p>
          <a:p>
            <a:pPr lvl="2">
              <a:defRPr sz="1800"/>
            </a:pPr>
            <a:r>
              <a:rPr sz="2800"/>
              <a:t>Уровень текста 3</a:t>
            </a:r>
          </a:p>
          <a:p>
            <a:pPr lvl="3">
              <a:defRPr sz="1800"/>
            </a:pPr>
            <a:r>
              <a:rPr sz="2800"/>
              <a:t>Уровень текста 4</a:t>
            </a:r>
          </a:p>
          <a:p>
            <a:pPr lvl="4">
              <a:defRPr sz="1800"/>
            </a:pPr>
            <a:r>
              <a:rPr sz="2800"/>
              <a:t>Уровень текста 5</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spTree>
      <p:nvGrpSpPr>
        <p:cNvPr id="1" name=""/>
        <p:cNvGrpSpPr/>
        <p:nvPr/>
      </p:nvGrpSpPr>
      <p:grpSpPr>
        <a:xfrm>
          <a:off x="0" y="0"/>
          <a:ext cx="0" cy="0"/>
          <a:chOff x="0" y="0"/>
          <a:chExt cx="0" cy="0"/>
        </a:xfrm>
      </p:grpSpPr>
      <p:sp>
        <p:nvSpPr>
          <p:cNvPr id="24" name="Shape 24"/>
          <p:cNvSpPr>
            <a:spLocks noGrp="1"/>
          </p:cNvSpPr>
          <p:nvPr>
            <p:ph type="body" idx="1"/>
          </p:nvPr>
        </p:nvSpPr>
        <p:spPr>
          <a:xfrm>
            <a:off x="952500" y="1270000"/>
            <a:ext cx="11099800" cy="7213600"/>
          </a:xfrm>
          <a:prstGeom prst="rect">
            <a:avLst/>
          </a:prstGeom>
        </p:spPr>
        <p:txBody>
          <a:bodyPr/>
          <a:lstStyle/>
          <a:p>
            <a:pPr lvl="0">
              <a:defRPr sz="1800"/>
            </a:pPr>
            <a:r>
              <a:rPr sz="3600"/>
              <a:t>Уровень текста 1</a:t>
            </a:r>
          </a:p>
          <a:p>
            <a:pPr lvl="1">
              <a:defRPr sz="1800"/>
            </a:pPr>
            <a:r>
              <a:rPr sz="3600"/>
              <a:t>Уровень текста 2</a:t>
            </a:r>
          </a:p>
          <a:p>
            <a:pPr lvl="2">
              <a:defRPr sz="1800"/>
            </a:pPr>
            <a:r>
              <a:rPr sz="3600"/>
              <a:t>Уровень текста 3</a:t>
            </a:r>
          </a:p>
          <a:p>
            <a:pPr lvl="3">
              <a:defRPr sz="1800"/>
            </a:pPr>
            <a:r>
              <a:rPr sz="3600"/>
              <a:t>Уровень текста 4</a:t>
            </a:r>
          </a:p>
          <a:p>
            <a:pPr lvl="4">
              <a:defRPr sz="1800"/>
            </a:pPr>
            <a:r>
              <a:rPr sz="3600"/>
              <a:t>Уровень текста 5</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8000"/>
              <a:t>Текст заголовка</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3600"/>
              <a:t>Уровень текста 1</a:t>
            </a:r>
          </a:p>
          <a:p>
            <a:pPr lvl="1">
              <a:defRPr sz="1800"/>
            </a:pPr>
            <a:r>
              <a:rPr sz="3600"/>
              <a:t>Уровень текста 2</a:t>
            </a:r>
          </a:p>
          <a:p>
            <a:pPr lvl="2">
              <a:defRPr sz="1800"/>
            </a:pPr>
            <a:r>
              <a:rPr sz="3600"/>
              <a:t>Уровень текста 3</a:t>
            </a:r>
          </a:p>
          <a:p>
            <a:pPr lvl="3">
              <a:defRPr sz="1800"/>
            </a:pPr>
            <a:r>
              <a:rPr sz="3600"/>
              <a:t>Уровень текста 4</a:t>
            </a:r>
          </a:p>
          <a:p>
            <a:pPr lvl="4">
              <a:defRPr sz="1800"/>
            </a:pPr>
            <a:r>
              <a:rPr sz="3600"/>
              <a:t>Уровень текста 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8000">
          <a:latin typeface="Helvetica Light"/>
          <a:ea typeface="Helvetica Light"/>
          <a:cs typeface="Helvetica Light"/>
          <a:sym typeface="Helvetica Light"/>
        </a:defRPr>
      </a:lvl1pPr>
      <a:lvl2pPr algn="ctr" defTabSz="584200">
        <a:defRPr sz="8000">
          <a:latin typeface="Helvetica Light"/>
          <a:ea typeface="Helvetica Light"/>
          <a:cs typeface="Helvetica Light"/>
          <a:sym typeface="Helvetica Light"/>
        </a:defRPr>
      </a:lvl2pPr>
      <a:lvl3pPr algn="ctr" defTabSz="584200">
        <a:defRPr sz="8000">
          <a:latin typeface="Helvetica Light"/>
          <a:ea typeface="Helvetica Light"/>
          <a:cs typeface="Helvetica Light"/>
          <a:sym typeface="Helvetica Light"/>
        </a:defRPr>
      </a:lvl3pPr>
      <a:lvl4pPr algn="ctr" defTabSz="584200">
        <a:defRPr sz="8000">
          <a:latin typeface="Helvetica Light"/>
          <a:ea typeface="Helvetica Light"/>
          <a:cs typeface="Helvetica Light"/>
          <a:sym typeface="Helvetica Light"/>
        </a:defRPr>
      </a:lvl4pPr>
      <a:lvl5pPr algn="ctr" defTabSz="584200">
        <a:defRPr sz="8000">
          <a:latin typeface="Helvetica Light"/>
          <a:ea typeface="Helvetica Light"/>
          <a:cs typeface="Helvetica Light"/>
          <a:sym typeface="Helvetica Light"/>
        </a:defRPr>
      </a:lvl5pPr>
      <a:lvl6pPr algn="ctr" defTabSz="584200">
        <a:defRPr sz="8000">
          <a:latin typeface="Helvetica Light"/>
          <a:ea typeface="Helvetica Light"/>
          <a:cs typeface="Helvetica Light"/>
          <a:sym typeface="Helvetica Light"/>
        </a:defRPr>
      </a:lvl6pPr>
      <a:lvl7pPr algn="ctr" defTabSz="584200">
        <a:defRPr sz="8000">
          <a:latin typeface="Helvetica Light"/>
          <a:ea typeface="Helvetica Light"/>
          <a:cs typeface="Helvetica Light"/>
          <a:sym typeface="Helvetica Light"/>
        </a:defRPr>
      </a:lvl7pPr>
      <a:lvl8pPr algn="ctr" defTabSz="584200">
        <a:defRPr sz="8000">
          <a:latin typeface="Helvetica Light"/>
          <a:ea typeface="Helvetica Light"/>
          <a:cs typeface="Helvetica Light"/>
          <a:sym typeface="Helvetica Light"/>
        </a:defRPr>
      </a:lvl8pPr>
      <a:lvl9pPr algn="ctr" defTabSz="584200">
        <a:defRPr sz="8000">
          <a:latin typeface="Helvetica Light"/>
          <a:ea typeface="Helvetica Light"/>
          <a:cs typeface="Helvetica Light"/>
          <a:sym typeface="Helvetica Light"/>
        </a:defRPr>
      </a:lvl9pPr>
    </p:titleStyle>
    <p:bodyStyle>
      <a:lvl1pPr marL="444500" indent="-444500" defTabSz="584200">
        <a:spcBef>
          <a:spcPts val="4200"/>
        </a:spcBef>
        <a:buSzPct val="75000"/>
        <a:buChar char="•"/>
        <a:defRPr sz="3600">
          <a:latin typeface="Helvetica Light"/>
          <a:ea typeface="Helvetica Light"/>
          <a:cs typeface="Helvetica Light"/>
          <a:sym typeface="Helvetica Light"/>
        </a:defRPr>
      </a:lvl1pPr>
      <a:lvl2pPr marL="889000" indent="-444500" defTabSz="584200">
        <a:spcBef>
          <a:spcPts val="4200"/>
        </a:spcBef>
        <a:buSzPct val="75000"/>
        <a:buChar char="•"/>
        <a:defRPr sz="3600">
          <a:latin typeface="Helvetica Light"/>
          <a:ea typeface="Helvetica Light"/>
          <a:cs typeface="Helvetica Light"/>
          <a:sym typeface="Helvetica Light"/>
        </a:defRPr>
      </a:lvl2pPr>
      <a:lvl3pPr marL="1333500" indent="-444500" defTabSz="584200">
        <a:spcBef>
          <a:spcPts val="4200"/>
        </a:spcBef>
        <a:buSzPct val="75000"/>
        <a:buChar char="•"/>
        <a:defRPr sz="3600">
          <a:latin typeface="Helvetica Light"/>
          <a:ea typeface="Helvetica Light"/>
          <a:cs typeface="Helvetica Light"/>
          <a:sym typeface="Helvetica Light"/>
        </a:defRPr>
      </a:lvl3pPr>
      <a:lvl4pPr marL="1778000" indent="-444500" defTabSz="584200">
        <a:spcBef>
          <a:spcPts val="4200"/>
        </a:spcBef>
        <a:buSzPct val="75000"/>
        <a:buChar char="•"/>
        <a:defRPr sz="3600">
          <a:latin typeface="Helvetica Light"/>
          <a:ea typeface="Helvetica Light"/>
          <a:cs typeface="Helvetica Light"/>
          <a:sym typeface="Helvetica Light"/>
        </a:defRPr>
      </a:lvl4pPr>
      <a:lvl5pPr marL="2222500" indent="-444500" defTabSz="584200">
        <a:spcBef>
          <a:spcPts val="4200"/>
        </a:spcBef>
        <a:buSzPct val="75000"/>
        <a:buChar char="•"/>
        <a:defRPr sz="3600">
          <a:latin typeface="Helvetica Light"/>
          <a:ea typeface="Helvetica Light"/>
          <a:cs typeface="Helvetica Light"/>
          <a:sym typeface="Helvetica Light"/>
        </a:defRPr>
      </a:lvl5pPr>
      <a:lvl6pPr marL="2667000" indent="-444500" defTabSz="584200">
        <a:spcBef>
          <a:spcPts val="4200"/>
        </a:spcBef>
        <a:buSzPct val="75000"/>
        <a:buChar char="•"/>
        <a:defRPr sz="3600">
          <a:latin typeface="Helvetica Light"/>
          <a:ea typeface="Helvetica Light"/>
          <a:cs typeface="Helvetica Light"/>
          <a:sym typeface="Helvetica Light"/>
        </a:defRPr>
      </a:lvl6pPr>
      <a:lvl7pPr marL="3111500" indent="-444500" defTabSz="584200">
        <a:spcBef>
          <a:spcPts val="4200"/>
        </a:spcBef>
        <a:buSzPct val="75000"/>
        <a:buChar char="•"/>
        <a:defRPr sz="3600">
          <a:latin typeface="Helvetica Light"/>
          <a:ea typeface="Helvetica Light"/>
          <a:cs typeface="Helvetica Light"/>
          <a:sym typeface="Helvetica Light"/>
        </a:defRPr>
      </a:lvl7pPr>
      <a:lvl8pPr marL="3556000" indent="-444500" defTabSz="584200">
        <a:spcBef>
          <a:spcPts val="4200"/>
        </a:spcBef>
        <a:buSzPct val="75000"/>
        <a:buChar char="•"/>
        <a:defRPr sz="3600">
          <a:latin typeface="Helvetica Light"/>
          <a:ea typeface="Helvetica Light"/>
          <a:cs typeface="Helvetica Light"/>
          <a:sym typeface="Helvetica Light"/>
        </a:defRPr>
      </a:lvl8pPr>
      <a:lvl9pPr marL="4000500" indent="-444500" defTabSz="584200">
        <a:spcBef>
          <a:spcPts val="4200"/>
        </a:spcBef>
        <a:buSzPct val="75000"/>
        <a:buChar char="•"/>
        <a:defRPr sz="3600">
          <a:latin typeface="Helvetica Light"/>
          <a:ea typeface="Helvetica Light"/>
          <a:cs typeface="Helvetica Light"/>
          <a:sym typeface="Helvetica Light"/>
        </a:defRPr>
      </a:lvl9pPr>
    </p:bodyStyle>
    <p:otherStyle>
      <a:lvl1pPr algn="r" defTabSz="584200">
        <a:defRPr sz="1200">
          <a:solidFill>
            <a:schemeClr val="tx1"/>
          </a:solidFill>
          <a:latin typeface="+mn-lt"/>
          <a:ea typeface="+mn-ea"/>
          <a:cs typeface="+mn-cs"/>
          <a:sym typeface="Helvetica Light"/>
        </a:defRPr>
      </a:lvl1pPr>
      <a:lvl2pPr algn="r" defTabSz="584200">
        <a:defRPr sz="1200">
          <a:solidFill>
            <a:schemeClr val="tx1"/>
          </a:solidFill>
          <a:latin typeface="+mn-lt"/>
          <a:ea typeface="+mn-ea"/>
          <a:cs typeface="+mn-cs"/>
          <a:sym typeface="Helvetica Light"/>
        </a:defRPr>
      </a:lvl2pPr>
      <a:lvl3pPr algn="r" defTabSz="584200">
        <a:defRPr sz="1200">
          <a:solidFill>
            <a:schemeClr val="tx1"/>
          </a:solidFill>
          <a:latin typeface="+mn-lt"/>
          <a:ea typeface="+mn-ea"/>
          <a:cs typeface="+mn-cs"/>
          <a:sym typeface="Helvetica Light"/>
        </a:defRPr>
      </a:lvl3pPr>
      <a:lvl4pPr algn="r" defTabSz="584200">
        <a:defRPr sz="1200">
          <a:solidFill>
            <a:schemeClr val="tx1"/>
          </a:solidFill>
          <a:latin typeface="+mn-lt"/>
          <a:ea typeface="+mn-ea"/>
          <a:cs typeface="+mn-cs"/>
          <a:sym typeface="Helvetica Light"/>
        </a:defRPr>
      </a:lvl4pPr>
      <a:lvl5pPr algn="r" defTabSz="584200">
        <a:defRPr sz="1200">
          <a:solidFill>
            <a:schemeClr val="tx1"/>
          </a:solidFill>
          <a:latin typeface="+mn-lt"/>
          <a:ea typeface="+mn-ea"/>
          <a:cs typeface="+mn-cs"/>
          <a:sym typeface="Helvetica Light"/>
        </a:defRPr>
      </a:lvl5pPr>
      <a:lvl6pPr algn="r" defTabSz="584200">
        <a:defRPr sz="1200">
          <a:solidFill>
            <a:schemeClr val="tx1"/>
          </a:solidFill>
          <a:latin typeface="+mn-lt"/>
          <a:ea typeface="+mn-ea"/>
          <a:cs typeface="+mn-cs"/>
          <a:sym typeface="Helvetica Light"/>
        </a:defRPr>
      </a:lvl6pPr>
      <a:lvl7pPr algn="r" defTabSz="584200">
        <a:defRPr sz="1200">
          <a:solidFill>
            <a:schemeClr val="tx1"/>
          </a:solidFill>
          <a:latin typeface="+mn-lt"/>
          <a:ea typeface="+mn-ea"/>
          <a:cs typeface="+mn-cs"/>
          <a:sym typeface="Helvetica Light"/>
        </a:defRPr>
      </a:lvl7pPr>
      <a:lvl8pPr algn="r" defTabSz="584200">
        <a:defRPr sz="1200">
          <a:solidFill>
            <a:schemeClr val="tx1"/>
          </a:solidFill>
          <a:latin typeface="+mn-lt"/>
          <a:ea typeface="+mn-ea"/>
          <a:cs typeface="+mn-cs"/>
          <a:sym typeface="Helvetica Light"/>
        </a:defRPr>
      </a:lvl8pPr>
      <a:lvl9pPr algn="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rbc.ru/business/27/04/2016/571e2ebf9a794739bc632213"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rbc.ru/business/27/04/2016/571e2ebf9a794739bc632213"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ko.ru/articles/20747"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ko.ru/articles/20747"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ko.ru/arhiv/item/120608-prozhit-dvazhdy" TargetMode="External"/><Relationship Id="rId2" Type="http://schemas.openxmlformats.org/officeDocument/2006/relationships/hyperlink" Target="http://www.rbc.ru/business/27/04/2016/571e2ebf9a794739bc632213" TargetMode="External"/><Relationship Id="rId1" Type="http://schemas.openxmlformats.org/officeDocument/2006/relationships/slideLayout" Target="../slideLayouts/slideLayout6.xml"/><Relationship Id="rId4" Type="http://schemas.openxmlformats.org/officeDocument/2006/relationships/hyperlink" Target="http://ko.ru/articles/2110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1270000" y="1638300"/>
            <a:ext cx="10464800" cy="3302000"/>
          </a:xfrm>
          <a:prstGeom prst="rect">
            <a:avLst/>
          </a:prstGeom>
        </p:spPr>
        <p:txBody>
          <a:bodyPr/>
          <a:lstStyle>
            <a:lvl1pPr defTabSz="514094">
              <a:defRPr sz="7000"/>
            </a:lvl1pPr>
          </a:lstStyle>
          <a:p>
            <a:pPr lvl="0">
              <a:defRPr sz="1800"/>
            </a:pPr>
            <a:r>
              <a:rPr sz="7000"/>
              <a:t>Особенности расследований в деловой журналистике </a:t>
            </a:r>
          </a:p>
        </p:txBody>
      </p:sp>
      <p:sp>
        <p:nvSpPr>
          <p:cNvPr id="33" name="Shape 33"/>
          <p:cNvSpPr>
            <a:spLocks noGrp="1"/>
          </p:cNvSpPr>
          <p:nvPr>
            <p:ph type="body" idx="1"/>
          </p:nvPr>
        </p:nvSpPr>
        <p:spPr>
          <a:xfrm>
            <a:off x="1270000" y="6959600"/>
            <a:ext cx="10464800" cy="1130300"/>
          </a:xfrm>
          <a:prstGeom prst="rect">
            <a:avLst/>
          </a:prstGeom>
        </p:spPr>
        <p:txBody>
          <a:bodyPr/>
          <a:lstStyle/>
          <a:p>
            <a:pPr lvl="0">
              <a:defRPr sz="1800"/>
            </a:pPr>
            <a:r>
              <a:rPr sz="3200"/>
              <a:t>Алексей Лоссан</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a:spLocks noGrp="1"/>
          </p:cNvSpPr>
          <p:nvPr>
            <p:ph type="title"/>
          </p:nvPr>
        </p:nvSpPr>
        <p:spPr>
          <a:prstGeom prst="rect">
            <a:avLst/>
          </a:prstGeom>
        </p:spPr>
        <p:txBody>
          <a:bodyPr/>
          <a:lstStyle/>
          <a:p>
            <a:pPr lvl="0">
              <a:defRPr sz="1800"/>
            </a:pPr>
            <a:r>
              <a:rPr sz="8000"/>
              <a:t>Abramovic vs Omovic</a:t>
            </a:r>
          </a:p>
        </p:txBody>
      </p:sp>
      <p:sp>
        <p:nvSpPr>
          <p:cNvPr id="60" name="Shape 60"/>
          <p:cNvSpPr>
            <a:spLocks noGrp="1"/>
          </p:cNvSpPr>
          <p:nvPr>
            <p:ph type="body" idx="1"/>
          </p:nvPr>
        </p:nvSpPr>
        <p:spPr>
          <a:prstGeom prst="rect">
            <a:avLst/>
          </a:prstGeom>
        </p:spPr>
        <p:txBody>
          <a:bodyPr/>
          <a:lstStyle/>
          <a:p>
            <a:pPr marL="889000" lvl="0" indent="-889000">
              <a:defRPr sz="1800"/>
            </a:pPr>
            <a:r>
              <a:rPr sz="3600"/>
              <a:t>Построение реальной бизнес-биографии</a:t>
            </a:r>
          </a:p>
          <a:p>
            <a:pPr lvl="0">
              <a:defRPr sz="1800"/>
            </a:pPr>
            <a:endParaRPr sz="3600"/>
          </a:p>
          <a:p>
            <a:pPr lvl="0">
              <a:defRPr sz="1800"/>
            </a:pPr>
            <a:endParaRPr sz="3600"/>
          </a:p>
        </p:txBody>
      </p:sp>
      <p:pic>
        <p:nvPicPr>
          <p:cNvPr id="61" name="image2.png"/>
          <p:cNvPicPr/>
          <p:nvPr/>
        </p:nvPicPr>
        <p:blipFill>
          <a:blip r:embed="rId2">
            <a:extLst/>
          </a:blip>
          <a:stretch>
            <a:fillRect/>
          </a:stretch>
        </p:blipFill>
        <p:spPr>
          <a:xfrm>
            <a:off x="901700" y="4521200"/>
            <a:ext cx="7260908" cy="4084262"/>
          </a:xfrm>
          <a:prstGeom prst="rect">
            <a:avLst/>
          </a:prstGeom>
          <a:ln w="12700">
            <a:miter lim="400000"/>
          </a:ln>
        </p:spPr>
      </p:pic>
      <p:pic>
        <p:nvPicPr>
          <p:cNvPr id="62" name="image1.jpeg"/>
          <p:cNvPicPr/>
          <p:nvPr/>
        </p:nvPicPr>
        <p:blipFill>
          <a:blip r:embed="rId3">
            <a:extLst/>
          </a:blip>
          <a:stretch>
            <a:fillRect/>
          </a:stretch>
        </p:blipFill>
        <p:spPr>
          <a:xfrm>
            <a:off x="8158243" y="4521200"/>
            <a:ext cx="2561317" cy="4084262"/>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pPr>
            <a:r>
              <a:rPr sz="8000"/>
              <a:t>Найти историю</a:t>
            </a:r>
          </a:p>
        </p:txBody>
      </p:sp>
      <p:sp>
        <p:nvSpPr>
          <p:cNvPr id="36" name="Shape 36"/>
          <p:cNvSpPr>
            <a:spLocks noGrp="1"/>
          </p:cNvSpPr>
          <p:nvPr>
            <p:ph type="body" idx="1"/>
          </p:nvPr>
        </p:nvSpPr>
        <p:spPr>
          <a:prstGeom prst="rect">
            <a:avLst/>
          </a:prstGeom>
        </p:spPr>
        <p:txBody>
          <a:bodyPr/>
          <a:lstStyle/>
          <a:p>
            <a:pPr marL="847017" lvl="0" indent="-847017" defTabSz="572516">
              <a:spcBef>
                <a:spcPts val="4100"/>
              </a:spcBef>
              <a:defRPr sz="1800"/>
            </a:pPr>
            <a:r>
              <a:rPr sz="3500"/>
              <a:t>глянцевые журналы. Казус Фукса, Добкина и Кернеса.</a:t>
            </a:r>
          </a:p>
          <a:p>
            <a:pPr marL="847017" lvl="0" indent="-847017" defTabSz="572516">
              <a:spcBef>
                <a:spcPts val="4100"/>
              </a:spcBef>
              <a:defRPr sz="1800"/>
            </a:pPr>
            <a:r>
              <a:rPr sz="3500"/>
              <a:t>конец списка Forbes. в начале списка стоят самые известные люди. Тех, кто стоит в конце списка, не знает никто, но за ними - не менее интересные истории.</a:t>
            </a:r>
          </a:p>
          <a:p>
            <a:pPr marL="847017" lvl="0" indent="-847017" defTabSz="572516">
              <a:spcBef>
                <a:spcPts val="4100"/>
              </a:spcBef>
              <a:defRPr sz="1800"/>
            </a:pPr>
            <a:r>
              <a:rPr sz="3500"/>
              <a:t>неизвестные структуры в важных государственных списках известных компаний. Например, среди тех, кто строил олимпийские объекты.</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p:cNvSpPr>
          <p:nvPr>
            <p:ph type="title"/>
          </p:nvPr>
        </p:nvSpPr>
        <p:spPr>
          <a:xfrm>
            <a:off x="952500" y="406400"/>
            <a:ext cx="11099800" cy="2159000"/>
          </a:xfrm>
          <a:prstGeom prst="rect">
            <a:avLst/>
          </a:prstGeom>
        </p:spPr>
        <p:txBody>
          <a:bodyPr/>
          <a:lstStyle/>
          <a:p>
            <a:pPr lvl="0">
              <a:defRPr sz="1800"/>
            </a:pPr>
            <a:r>
              <a:rPr sz="8000"/>
              <a:t>Поиск источников</a:t>
            </a:r>
          </a:p>
        </p:txBody>
      </p:sp>
      <p:sp>
        <p:nvSpPr>
          <p:cNvPr id="39" name="Shape 39"/>
          <p:cNvSpPr>
            <a:spLocks noGrp="1"/>
          </p:cNvSpPr>
          <p:nvPr>
            <p:ph type="body" idx="1"/>
          </p:nvPr>
        </p:nvSpPr>
        <p:spPr>
          <a:prstGeom prst="rect">
            <a:avLst/>
          </a:prstGeom>
        </p:spPr>
        <p:txBody>
          <a:bodyPr/>
          <a:lstStyle/>
          <a:p>
            <a:pPr marL="806024" lvl="0" indent="-806024" defTabSz="560830">
              <a:spcBef>
                <a:spcPts val="4000"/>
              </a:spcBef>
              <a:defRPr sz="1800"/>
            </a:pPr>
            <a:r>
              <a:rPr sz="3400"/>
              <a:t>сам герой</a:t>
            </a:r>
          </a:p>
          <a:p>
            <a:pPr marL="806024" lvl="0" indent="-806024" defTabSz="560830">
              <a:spcBef>
                <a:spcPts val="4000"/>
              </a:spcBef>
              <a:defRPr sz="1800"/>
            </a:pPr>
            <a:r>
              <a:rPr sz="3400"/>
              <a:t>официальные страницы компаний на разных языках</a:t>
            </a:r>
          </a:p>
          <a:p>
            <a:pPr marL="806024" lvl="0" indent="-806024" defTabSz="560830">
              <a:spcBef>
                <a:spcPts val="4000"/>
              </a:spcBef>
              <a:defRPr sz="1800"/>
            </a:pPr>
            <a:r>
              <a:rPr sz="3400"/>
              <a:t>деловые партнеры</a:t>
            </a:r>
          </a:p>
          <a:p>
            <a:pPr marL="806024" lvl="0" indent="-806024" defTabSz="560830">
              <a:spcBef>
                <a:spcPts val="4000"/>
              </a:spcBef>
              <a:defRPr sz="1800"/>
            </a:pPr>
            <a:r>
              <a:rPr sz="3400"/>
              <a:t>конкуренты</a:t>
            </a:r>
          </a:p>
          <a:p>
            <a:pPr marL="806024" lvl="0" indent="-806024" defTabSz="560830">
              <a:spcBef>
                <a:spcPts val="4000"/>
              </a:spcBef>
              <a:defRPr sz="1800"/>
            </a:pPr>
            <a:r>
              <a:rPr sz="3400"/>
              <a:t>сотрудники</a:t>
            </a:r>
          </a:p>
          <a:p>
            <a:pPr marL="806024" lvl="0" indent="-806024" defTabSz="560830">
              <a:spcBef>
                <a:spcPts val="4000"/>
              </a:spcBef>
              <a:defRPr sz="1800"/>
            </a:pPr>
            <a:r>
              <a:rPr sz="3400"/>
              <a:t>бывшие деловые партнеры.</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a:prstGeom prst="rect">
            <a:avLst/>
          </a:prstGeom>
        </p:spPr>
        <p:txBody>
          <a:bodyPr/>
          <a:lstStyle/>
          <a:p>
            <a:pPr lvl="0">
              <a:defRPr sz="1800"/>
            </a:pPr>
            <a:r>
              <a:rPr sz="8000"/>
              <a:t>Пример Ташира</a:t>
            </a:r>
          </a:p>
        </p:txBody>
      </p:sp>
      <p:sp>
        <p:nvSpPr>
          <p:cNvPr id="42" name="Shape 42"/>
          <p:cNvSpPr>
            <a:spLocks noGrp="1"/>
          </p:cNvSpPr>
          <p:nvPr>
            <p:ph type="body" idx="1"/>
          </p:nvPr>
        </p:nvSpPr>
        <p:spPr>
          <a:prstGeom prst="rect">
            <a:avLst/>
          </a:prstGeom>
        </p:spPr>
        <p:txBody>
          <a:bodyPr/>
          <a:lstStyle/>
          <a:p>
            <a:pPr marL="253364" lvl="0" indent="-253364" defTabSz="315468">
              <a:spcBef>
                <a:spcPts val="2200"/>
              </a:spcBef>
              <a:defRPr sz="1800"/>
            </a:pPr>
            <a:r>
              <a:rPr sz="1900"/>
              <a:t> Три собеседника РБК среди калужских бизнесменов рассказали, что поддержку Карапетяну на первых порах оказывал крупный по местным меркам строитель Рубен Галстян — руководитель монтажно-наладочного управления «Калужское». Галустян посоветовал Карапетяну два объекта для покупки — завод железобетонных изделий и компанию «Калугаглавснаб». Со вторым предприятием, приобретенным в 1997 году, Карапетяну особенно повезло — при помощи этого предприятия у главы «Ташира» завязались дружеские отношения с «Газпромом». «На этом предприятии всегда занимались материально-техническим снабжением для государственных компаний, — объясняет глава местного отделения «Деловой России» Денис Шаулин. — Покупка «Калугаглавснаба», вполне вероятно, дала возможность Самвелу Карапетяну получить доступ к поставкам». </a:t>
            </a:r>
          </a:p>
          <a:p>
            <a:pPr marL="253364" lvl="0" indent="-253364" defTabSz="315468">
              <a:spcBef>
                <a:spcPts val="2200"/>
              </a:spcBef>
              <a:defRPr sz="1800"/>
            </a:pPr>
            <a:r>
              <a:rPr sz="1900"/>
              <a:t>Деньги на покупку первых активов в Калуге Карапетян заработал в начале 1990-х — в том числе при помощи коммерческих магазинов, говорит калужский знакомый Карапетяна. «Я им первый магазин делал. Конец девяностых, продовольственный магазинчик на окраине Калуги. Никогда не думал, что эти ребята вырастут в такую большую компанию», — вспоминает калужский производитель мебели, обставлявший первые магазины под вывеской «Ташир». Тогдашних помощников Карапетяна мебельщик называет «чикагскими мальчиками»: «Внешность соответствующая, и очень хорошие управленцы — и сам Карапетян активный, и ребята у него моторные». </a:t>
            </a:r>
            <a:r>
              <a:rPr sz="1900">
                <a:hlinkClick r:id="rId2"/>
              </a:rPr>
              <a:t>http://www.rbc.ru/business/27/04/2016/571e2ebf9a794739bc632213</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lvl1pPr defTabSz="332992">
              <a:defRPr sz="4500"/>
            </a:lvl1pPr>
          </a:lstStyle>
          <a:p>
            <a:pPr lvl="0">
              <a:defRPr sz="1800"/>
            </a:pPr>
            <a:r>
              <a:rPr sz="4500"/>
              <a:t>Пример Ташира - 2. Губернатор Калужской области Анатолий Артамонов - кладезь информации.</a:t>
            </a:r>
          </a:p>
        </p:txBody>
      </p:sp>
      <p:sp>
        <p:nvSpPr>
          <p:cNvPr id="45" name="Shape 45"/>
          <p:cNvSpPr>
            <a:spLocks noGrp="1"/>
          </p:cNvSpPr>
          <p:nvPr>
            <p:ph type="body" idx="1"/>
          </p:nvPr>
        </p:nvSpPr>
        <p:spPr>
          <a:prstGeom prst="rect">
            <a:avLst/>
          </a:prstGeom>
        </p:spPr>
        <p:txBody>
          <a:bodyPr/>
          <a:lstStyle/>
          <a:p>
            <a:pPr marL="305963" lvl="0" indent="-305963" defTabSz="344676">
              <a:spcBef>
                <a:spcPts val="2400"/>
              </a:spcBef>
              <a:defRPr sz="1800"/>
            </a:pPr>
            <a:r>
              <a:rPr sz="2100"/>
              <a:t>Три калужских бизнесмена назвали Карапетяна «кошельком» Артамонова, сам губернатор называет это сплетнями. По словам Артамонова, Карапетян никогда не оказывал ему лично финансовую поддержку, «зато всегда отзывался на просьбы об участии в благотворительной деятельности».</a:t>
            </a:r>
          </a:p>
          <a:p>
            <a:pPr marL="305963" lvl="0" indent="-305963" defTabSz="344676">
              <a:spcBef>
                <a:spcPts val="2400"/>
              </a:spcBef>
              <a:defRPr sz="1800"/>
            </a:pPr>
            <a:r>
              <a:rPr sz="2100"/>
              <a:t>Три источника РБК — два знакомых с Карапетяном бизнесмена и бывший сотрудник госкомпании — утверждают, что сдружиться с монополией главе «Ташира» помог член правления «Газпрома» Николай Гуслистый. В середине 1990-х, рассказывает РБК Артамонов, «Ташир» на субподряде строил часть коттеджного поселка под Малоярославцем, в Калужской области — в аккуратные домики селили нефтяников с семьями, курировал проект сам Гуслистый. Представитель «Газпрома» ответил РБК, что не может подтвердить или опровергнуть события, которые происходили в начале 1990-х годов.</a:t>
            </a:r>
          </a:p>
          <a:p>
            <a:pPr marL="305963" lvl="0" indent="-305963" defTabSz="344676">
              <a:spcBef>
                <a:spcPts val="2400"/>
              </a:spcBef>
              <a:defRPr sz="1800"/>
            </a:pPr>
            <a:r>
              <a:rPr sz="2100"/>
              <a:t>Еще один давний знакомый Карапетяна, председатель комитета Госдумы по энергетике Павел Завальный, с 1996 по 2012 год возглавлял «Газпром Трансгаз Югорск». По словам Артамонова, Карапетян помогал Завальному восстанавливать колхоз в Думиничском районе Калужской области, которым 29 лет руководил отец депутата. </a:t>
            </a:r>
            <a:r>
              <a:rPr sz="2100">
                <a:hlinkClick r:id="rId2"/>
              </a:rPr>
              <a:t>http://www.rbc.ru/business/27/04/2016/571e2ebf9a794739bc632213</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lvl1pPr defTabSz="502412">
              <a:defRPr sz="6800"/>
            </a:lvl1pPr>
          </a:lstStyle>
          <a:p>
            <a:pPr lvl="0">
              <a:defRPr sz="1800"/>
            </a:pPr>
            <a:r>
              <a:rPr sz="6800"/>
              <a:t>Альтернативные источники</a:t>
            </a:r>
          </a:p>
        </p:txBody>
      </p:sp>
      <p:sp>
        <p:nvSpPr>
          <p:cNvPr id="48" name="Shape 48"/>
          <p:cNvSpPr>
            <a:spLocks noGrp="1"/>
          </p:cNvSpPr>
          <p:nvPr>
            <p:ph type="body" idx="1"/>
          </p:nvPr>
        </p:nvSpPr>
        <p:spPr>
          <a:prstGeom prst="rect">
            <a:avLst/>
          </a:prstGeom>
        </p:spPr>
        <p:txBody>
          <a:bodyPr/>
          <a:lstStyle/>
          <a:p>
            <a:pPr marL="553155" lvl="0" indent="-553155" defTabSz="467359">
              <a:spcBef>
                <a:spcPts val="3300"/>
              </a:spcBef>
              <a:defRPr sz="1800"/>
            </a:pPr>
            <a:r>
              <a:rPr sz="2800"/>
              <a:t>восстановление исторических связей </a:t>
            </a:r>
            <a:r>
              <a:rPr sz="2800">
                <a:hlinkClick r:id="rId2"/>
              </a:rPr>
              <a:t>http://ko.ru/articles/20747</a:t>
            </a:r>
            <a:r>
              <a:rPr sz="2800"/>
              <a:t> помогавшие становлению бизнеса люди позднее могут получить посты в самой компании. Пример Сергея Хегатурова.</a:t>
            </a:r>
          </a:p>
          <a:p>
            <a:pPr marL="553155" lvl="0" indent="-553155" defTabSz="467359">
              <a:spcBef>
                <a:spcPts val="3300"/>
              </a:spcBef>
              <a:defRPr sz="1800"/>
            </a:pPr>
            <a:r>
              <a:rPr sz="2800"/>
              <a:t>изучение биографий ключевых персонажей и близких им людей. Пример Heliopark - компании, которая создана сослуживцами по Кремлевскому полку.</a:t>
            </a:r>
          </a:p>
          <a:p>
            <a:pPr marL="553155" lvl="0" indent="-553155" defTabSz="467359">
              <a:spcBef>
                <a:spcPts val="3300"/>
              </a:spcBef>
              <a:defRPr sz="1800"/>
            </a:pPr>
            <a:r>
              <a:rPr sz="2800"/>
              <a:t>использование адресов. основная информация о связи различных структур друг с другом собирается простым сопоставлением адреса.</a:t>
            </a:r>
          </a:p>
          <a:p>
            <a:pPr marL="553155" lvl="0" indent="-553155" defTabSz="467359">
              <a:spcBef>
                <a:spcPts val="3300"/>
              </a:spcBef>
              <a:defRPr sz="1800"/>
            </a:pPr>
            <a:r>
              <a:rPr sz="2800"/>
              <a:t>базы данных о собственниках и владельцах.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prstGeom prst="rect">
            <a:avLst/>
          </a:prstGeom>
        </p:spPr>
        <p:txBody>
          <a:bodyPr/>
          <a:lstStyle/>
          <a:p>
            <a:pPr lvl="0">
              <a:defRPr sz="1800"/>
            </a:pPr>
            <a:r>
              <a:rPr sz="8000"/>
              <a:t>Пример Ташира.</a:t>
            </a:r>
          </a:p>
        </p:txBody>
      </p:sp>
      <p:sp>
        <p:nvSpPr>
          <p:cNvPr id="51" name="Shape 51"/>
          <p:cNvSpPr>
            <a:spLocks noGrp="1"/>
          </p:cNvSpPr>
          <p:nvPr>
            <p:ph type="body" idx="1"/>
          </p:nvPr>
        </p:nvSpPr>
        <p:spPr>
          <a:prstGeom prst="rect">
            <a:avLst/>
          </a:prstGeom>
        </p:spPr>
        <p:txBody>
          <a:bodyPr/>
          <a:lstStyle/>
          <a:p>
            <a:pPr marL="374861" lvl="0" indent="-374861" defTabSz="385572">
              <a:spcBef>
                <a:spcPts val="2700"/>
              </a:spcBef>
              <a:defRPr sz="1800"/>
            </a:pPr>
            <a:r>
              <a:rPr sz="2300"/>
              <a:t>С начала 2016-го «Нефтегазстрой» получил заказы еще на 11,4 млрд руб.: компания будет строить 60,7 км «Силы Сибири» от компрессорной станции «Амгинская» до КС «Нимнырская». Гендиректор «Нефтегазстроя» Сергей Мхоян также сообщил, что это самостоятельная компания, но не смог объяснить, почему ее адреса и телефоны совпадают с реквизитами структур «Ташира».</a:t>
            </a:r>
          </a:p>
          <a:p>
            <a:pPr marL="374861" lvl="0" indent="-374861" defTabSz="385572">
              <a:spcBef>
                <a:spcPts val="2700"/>
              </a:spcBef>
              <a:defRPr sz="1800"/>
            </a:pPr>
            <a:r>
              <a:rPr sz="2300"/>
              <a:t>Карапетян рассказывает о работе на государство неохотно, но признает: «Ташир» с наступлением кризиса начал наращивать долю госзаказа. Что именно делает группа для государства, бизнесмен не говорит, подтверждая одно — входящий в группу холдинг «Каскад» занимается благоустройством московских улиц. В ЕГРЮЛ компании с таким названием и руководителем не зарегистрировано, но есть «Каскад-энерго», «Каскад-энергосеть», «Каскад-интеграция», «Каскад инжиниринг» и другие. Между собой они связаны совпадающими адресами и телефонами, пересекающимися собственниками, а на сайтах первых двух есть логотип «Ташира».</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lvl1pPr defTabSz="502412">
              <a:defRPr sz="6800"/>
            </a:lvl1pPr>
          </a:lstStyle>
          <a:p>
            <a:pPr lvl="0">
              <a:defRPr sz="1800"/>
            </a:pPr>
            <a:r>
              <a:rPr sz="6800"/>
              <a:t>Структурирование истории</a:t>
            </a:r>
          </a:p>
        </p:txBody>
      </p:sp>
      <p:sp>
        <p:nvSpPr>
          <p:cNvPr id="54" name="Shape 54"/>
          <p:cNvSpPr>
            <a:spLocks noGrp="1"/>
          </p:cNvSpPr>
          <p:nvPr>
            <p:ph type="body" idx="1"/>
          </p:nvPr>
        </p:nvSpPr>
        <p:spPr>
          <a:xfrm>
            <a:off x="1282700" y="2609850"/>
            <a:ext cx="11099800" cy="6286500"/>
          </a:xfrm>
          <a:prstGeom prst="rect">
            <a:avLst/>
          </a:prstGeom>
        </p:spPr>
        <p:txBody>
          <a:bodyPr/>
          <a:lstStyle/>
          <a:p>
            <a:pPr marL="408938" lvl="0" indent="-408938" defTabSz="403097">
              <a:spcBef>
                <a:spcPts val="2800"/>
              </a:spcBef>
              <a:defRPr sz="1800"/>
            </a:pPr>
            <a:r>
              <a:rPr sz="2400"/>
              <a:t>поиск реперных точек: география бизнеса, смена сфер интересов, развод с партнерами и т.д. </a:t>
            </a:r>
          </a:p>
          <a:p>
            <a:pPr marL="408938" lvl="0" indent="-408938" defTabSz="403097">
              <a:spcBef>
                <a:spcPts val="2800"/>
              </a:spcBef>
              <a:defRPr sz="1800"/>
            </a:pPr>
            <a:r>
              <a:rPr sz="2400"/>
              <a:t>появление первой крупной бизнес-структуры. </a:t>
            </a:r>
          </a:p>
          <a:p>
            <a:pPr marL="408938" lvl="0" indent="-408938" defTabSz="403097">
              <a:spcBef>
                <a:spcPts val="2800"/>
              </a:spcBef>
              <a:defRPr sz="1800"/>
            </a:pPr>
            <a:r>
              <a:rPr sz="2400"/>
              <a:t>знаменательные встречи. Казус Шалвы Чигиринского.</a:t>
            </a:r>
          </a:p>
          <a:p>
            <a:pPr marL="408938" lvl="0" indent="-408938" defTabSz="403097">
              <a:spcBef>
                <a:spcPts val="2800"/>
              </a:spcBef>
              <a:defRPr sz="1800"/>
            </a:pPr>
            <a:r>
              <a:rPr sz="2400"/>
              <a:t>смена бизнес-ниш. Пример Кесаева. В 2005 г., аккумулировав средства, Игорь Кесаев начал скупать различные компании в других сегментах. Первым приобретением за пределами табачного рынка стала покупка контрольных пакетов в двух предприятиях ВПК: Ковровском механическом заводе (КМЗ) и Заводе имени Дегтярева. В конце 2007 г. ГК «Меркурий» пришла в ритейл, примерно за $600 млн выкупив контрольный пакет розничной сети «Дикси». </a:t>
            </a:r>
            <a:r>
              <a:rPr sz="2400">
                <a:hlinkClick r:id="rId2"/>
              </a:rPr>
              <a:t>http://ko.ru/articles/20747</a:t>
            </a:r>
            <a:endParaRPr sz="2400"/>
          </a:p>
          <a:p>
            <a:pPr marL="408938" lvl="0" indent="-408938" defTabSz="403097">
              <a:spcBef>
                <a:spcPts val="2800"/>
              </a:spcBef>
              <a:defRPr sz="1800"/>
            </a:pPr>
            <a:r>
              <a:rPr sz="2400"/>
              <a:t>конфликты с партнерами и контрагентами.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lvl1pPr defTabSz="490727">
              <a:defRPr sz="6700"/>
            </a:lvl1pPr>
          </a:lstStyle>
          <a:p>
            <a:pPr lvl="0">
              <a:defRPr sz="1800"/>
            </a:pPr>
            <a:r>
              <a:rPr sz="6700"/>
              <a:t>Продать историю - найти изюминку</a:t>
            </a:r>
          </a:p>
        </p:txBody>
      </p:sp>
      <p:sp>
        <p:nvSpPr>
          <p:cNvPr id="57" name="Shape 57"/>
          <p:cNvSpPr>
            <a:spLocks noGrp="1"/>
          </p:cNvSpPr>
          <p:nvPr>
            <p:ph type="body" idx="1"/>
          </p:nvPr>
        </p:nvSpPr>
        <p:spPr>
          <a:prstGeom prst="rect">
            <a:avLst/>
          </a:prstGeom>
        </p:spPr>
        <p:txBody>
          <a:bodyPr/>
          <a:lstStyle/>
          <a:p>
            <a:pPr marL="281515" lvl="0" indent="-281515" defTabSz="332992">
              <a:spcBef>
                <a:spcPts val="2300"/>
              </a:spcBef>
              <a:defRPr sz="1800"/>
            </a:pPr>
            <a:r>
              <a:rPr sz="2000"/>
              <a:t>«Московский офис «Ташира» расположен в принадлежащем Карапетяну бизнес-центре «Непман-клуб» в Подколокольном переулке. На первом этаже «Непмана» — ресторан и караоке Forbest: первые шесть букв похожи на логотип журнала Forbes, за букву t отвечает крохотная загогулина. </a:t>
            </a:r>
            <a:r>
              <a:rPr sz="2000">
                <a:hlinkClick r:id="rId2"/>
              </a:rPr>
              <a:t>http://www.rbc.ru/business/27/04/2016/571e2ebf9a794739bc632213</a:t>
            </a:r>
            <a:endParaRPr sz="2000"/>
          </a:p>
          <a:p>
            <a:pPr marL="281515" lvl="0" indent="-281515" defTabSz="332992">
              <a:spcBef>
                <a:spcPts val="2300"/>
              </a:spcBef>
              <a:defRPr sz="1800"/>
            </a:pPr>
            <a:r>
              <a:rPr sz="2000"/>
              <a:t>Слоган небольшой швейцарской Swiss Development Group гласит: "Живи дважды". Объяснить его смысл можно по-разному, например, тем, что девелопер из кантона Во предлагает своим потенциальным партнерам вторую жизнь - первая у них закончилась в стране, где они заработали свои капиталы. </a:t>
            </a:r>
            <a:r>
              <a:rPr sz="2000">
                <a:hlinkClick r:id="rId3"/>
              </a:rPr>
              <a:t>http://ko.ru/arhiv/item/120608-prozhit-dvazhdy</a:t>
            </a:r>
            <a:endParaRPr sz="2000"/>
          </a:p>
          <a:p>
            <a:pPr marL="281515" lvl="0" indent="-281515" defTabSz="332992">
              <a:spcBef>
                <a:spcPts val="2300"/>
              </a:spcBef>
              <a:defRPr sz="1800"/>
            </a:pPr>
            <a:r>
              <a:rPr sz="2000"/>
              <a:t>В начале 1990-х гг. на отечественном нефтяном рынке появилась компания "Когалымнефтепродукт", которая занималась поставкой оборудования и переработкой нефти. В лучшие времена она перерабатывала около 100 000 тонн черного золота в месяц. Участники рынка связывали нового игрока с "Когалымнефтегазом" - основным добывающим подразделением ЛУКОЙЛа. Однако, по словам основателя компании Сергея Лазарева, ему вместе с партнером Владимиром Афанасенко удалось просто выгодно использовать "тезку". "Нам сильно помогало название "Когалымнефтепродукт", нас по умолчанию воспринимали как часть ЛУКОЙЛа. </a:t>
            </a:r>
            <a:r>
              <a:rPr sz="2000">
                <a:hlinkClick r:id="rId4"/>
              </a:rPr>
              <a:t>http://ko.ru/articles/21102</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outerShdw blurRad="38100" dist="25400" dir="54000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349</Words>
  <Application>Microsoft Office PowerPoint</Application>
  <PresentationFormat>Произвольный</PresentationFormat>
  <Paragraphs>40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Default</vt:lpstr>
      <vt:lpstr>Особенности расследований в деловой журналистике </vt:lpstr>
      <vt:lpstr>Найти историю</vt:lpstr>
      <vt:lpstr>Поиск источников</vt:lpstr>
      <vt:lpstr>Пример Ташира</vt:lpstr>
      <vt:lpstr>Пример Ташира - 2. Губернатор Калужской области Анатолий Артамонов - кладезь информации.</vt:lpstr>
      <vt:lpstr>Альтернативные источники</vt:lpstr>
      <vt:lpstr>Пример Ташира.</vt:lpstr>
      <vt:lpstr>Структурирование истории</vt:lpstr>
      <vt:lpstr>Продать историю - найти изюминку</vt:lpstr>
      <vt:lpstr>Abramovic vs Omovic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расследований в деловой журналистике </dc:title>
  <dc:creator>Пользователь</dc:creator>
  <cp:lastModifiedBy>Пользователь</cp:lastModifiedBy>
  <cp:revision>1</cp:revision>
  <dcterms:modified xsi:type="dcterms:W3CDTF">2016-05-17T10:14:57Z</dcterms:modified>
</cp:coreProperties>
</file>