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Roboto-regular.fnt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Roboto-italic.fntdata"/><Relationship Id="rId23" Type="http://schemas.openxmlformats.org/officeDocument/2006/relationships/slide" Target="slides/slide19.xml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Roboto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png"/><Relationship Id="rId4" Type="http://schemas.openxmlformats.org/officeDocument/2006/relationships/image" Target="../media/image0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mailto:ruslan@citeam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/>
              <a:t>Использование в расследованиях информации из открытых источников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Руслан Левиев, Conflict Intelligence Team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Люди любят отвечать на вопросы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сервисы наподобие ask.fm, Periscope, sprashivai.ru предрасполагают человека к ответам на вопросы от анонимных или незнакомых пользователей;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несмотря на то, что эти сайты позиционируются как молодёжные, развлекательные, они могут дать много полезной информации для расследования.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1905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Установление места захоронения через ask.fm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5" y="1113800"/>
            <a:ext cx="3229067" cy="38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31656" r="0" t="23153"/>
          <a:stretch/>
        </p:blipFill>
        <p:spPr>
          <a:xfrm>
            <a:off x="3526875" y="1167962"/>
            <a:ext cx="5388524" cy="28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Один “логин” на все социальные сети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как правило, люди не любят придумывать уникальные логины / никнеймы отдельно под каждую социальную сеть;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установив логин / никнейм человека в одной соцсети, можно найти его профили в остальных;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много полезной информации обнаруживается в “непопулярных” соцсетях;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из адреса почтового ящика на mail.ru можно получить адрес профиля человека в социальной сети “Мой мир”.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79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Адрес почты @mail.ru =&gt; адрес профиля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15751" l="0" r="0" t="4776"/>
          <a:stretch/>
        </p:blipFill>
        <p:spPr>
          <a:xfrm>
            <a:off x="835500" y="932949"/>
            <a:ext cx="7472999" cy="40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Профили VK сохраняются после удаления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есть множество разных сервисов, которые скачивают себе базу профилей Вконтакте и не удаляют из неё профили, которые впоследствии были удалены из Вконтакте;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примеры таких сервисов: likenul.com, findface.ru, web.archive.org, кэши поисковых систем Яндекс и Google.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16447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Findface.ru перспективно, но есть нюансы...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99" y="920649"/>
            <a:ext cx="6723599" cy="39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Отслеживание авиатрафика с помощью Fl24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flightradar24.com показывает рейсовые гражданские самолёты, большинство бизнес-джетов, а также военные транспортные и пассажирские самолёты;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вкупе с сайтами по прослушке радиоэфира liveatc.net, radioscanner.ru, сайтами авиаспоттинга planespotters.net, и волонтёрами-авиалюбителями @AlexFly35, @galandecZP является мощным инструментом для сбора и анализа данных.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1905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Погрузка военных вертолётов в Ан-124 “Руслан”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23844" l="0" r="0" t="0"/>
          <a:stretch/>
        </p:blipFill>
        <p:spPr>
          <a:xfrm>
            <a:off x="1109312" y="987575"/>
            <a:ext cx="6925376" cy="39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1631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Гуманитарный груз на Чкаловском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5320"/>
            <a:ext cx="9143999" cy="255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1768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Отслеживание морского трафика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как и в случае самолётов, большинство кораблей оборудованы GPS-трекерами, и есть публичные сервисы, отображающие на карте текущее положение, маршрут, владельца судна и другие данные: marinetraffic.com, vesselfinder.com;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по аналогии с авиаспоттерами, есть и морские споттеры: turkishnavy.net, @russiannavyblog;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Получение оповещений Google Alerts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особенно полезно, если вы отслеживаете активность компании или публичного лица, а также отзывы о нём;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находит большую часть, но не все упоминания;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удобно мониторить иностранные новостные заметки об интересующем вас лице или компании.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99" y="233174"/>
            <a:ext cx="3187500" cy="46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9520" y="2213227"/>
            <a:ext cx="5205600" cy="2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796953" y="233174"/>
            <a:ext cx="49533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Даты пересечений пролива Босфор российскими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военным кораблями в сторону Сирии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684595" y="1519819"/>
            <a:ext cx="5312999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Российский военный корабль «Азов» пересекающий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пролив Босфор в сторону Сирии</a:t>
            </a:r>
          </a:p>
        </p:txBody>
      </p:sp>
      <p:cxnSp>
        <p:nvCxnSpPr>
          <p:cNvPr id="208" name="Shape 208"/>
          <p:cNvCxnSpPr/>
          <p:nvPr/>
        </p:nvCxnSpPr>
        <p:spPr>
          <a:xfrm flipH="1">
            <a:off x="3225558" y="628820"/>
            <a:ext cx="1062300" cy="5274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9" name="Shape 209"/>
          <p:cNvCxnSpPr>
            <a:stCxn id="207" idx="2"/>
          </p:cNvCxnSpPr>
          <p:nvPr/>
        </p:nvCxnSpPr>
        <p:spPr>
          <a:xfrm>
            <a:off x="6341095" y="2111419"/>
            <a:ext cx="0" cy="7590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25" y="1415919"/>
            <a:ext cx="4358400" cy="35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706" y="2092397"/>
            <a:ext cx="4449900" cy="29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38685" y="142613"/>
            <a:ext cx="3665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Российский морпех во время учений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России, виден тактический знак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войскового соединения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651449" y="130613"/>
            <a:ext cx="41514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Российский военный корабль, гружённый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военными грузовиками с теми же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тактическими знаками, пересекает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пролив Босфор в сторону Сирии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2371447" y="1314899"/>
            <a:ext cx="0" cy="9471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9" name="Shape 219"/>
          <p:cNvCxnSpPr/>
          <p:nvPr/>
        </p:nvCxnSpPr>
        <p:spPr>
          <a:xfrm>
            <a:off x="6727137" y="1563031"/>
            <a:ext cx="0" cy="11049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86" y="728938"/>
            <a:ext cx="7475100" cy="42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373575" y="120525"/>
            <a:ext cx="82539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Операция по освобождению моряков с захваченного российского судна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Как насчёт отслеживания ж/д-транспорта?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грузовые железнодорожные вагоны, как и самолёты, как и морские суда оборудованы GPS-трекерами;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по номеру вагона можно узнать где он был загружен и когда, а также где он был разгружен, а также какие станции проследовал;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сервисы для получения информации по номеру вагона: gdevagon.ru, vagon.info;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информацию можно получить и через сайт РЖД, но там сложный, запутанный интерфейс.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75" y="1273624"/>
            <a:ext cx="6941700" cy="37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4483354" y="3606967"/>
            <a:ext cx="2456100" cy="6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Бортовой номер вагона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отслеживания</a:t>
            </a:r>
          </a:p>
        </p:txBody>
      </p:sp>
      <p:cxnSp>
        <p:nvCxnSpPr>
          <p:cNvPr id="238" name="Shape 238"/>
          <p:cNvCxnSpPr/>
          <p:nvPr/>
        </p:nvCxnSpPr>
        <p:spPr>
          <a:xfrm rot="10800000">
            <a:off x="3333154" y="3909165"/>
            <a:ext cx="1150200" cy="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39" name="Shape 239"/>
          <p:cNvSpPr txBox="1"/>
          <p:nvPr/>
        </p:nvSpPr>
        <p:spPr>
          <a:xfrm>
            <a:off x="1084324" y="172825"/>
            <a:ext cx="76536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Перевозка военной техники железнодорожным составом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границу России и Украины — видео очевидца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9477" l="0" r="0" t="0"/>
          <a:stretch/>
        </p:blipFill>
        <p:spPr>
          <a:xfrm>
            <a:off x="1445725" y="243762"/>
            <a:ext cx="6252550" cy="465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Понимание контекста ситуации 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новостные агрегаторы “Яндекс Новости” и “Google News” помогают разобраться в контексте ситуации на тот или иной период времени;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зная о прибытии государственного самолёта в тот или иной аэропорт, можно по этим сервисам узнать кто именно прибыл с визитом.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1662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Расширенный поиск в Яндекс Новостях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10152" l="0" r="0" t="0"/>
          <a:stretch/>
        </p:blipFill>
        <p:spPr>
          <a:xfrm>
            <a:off x="463162" y="938899"/>
            <a:ext cx="8217674" cy="394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2059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2013 год - нас в Сирии нет и база нам не нужна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37" y="1389200"/>
            <a:ext cx="8672325" cy="318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Сервисы поиска публикаций по геоточке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gramfeed.com, yomapic.com, photo-map.ru, vk.com, EchoSec.net;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данные сервисы не являются “серебряной пулей”, поскольку в поисках нужного материала вам всё равно придётся пролистать много материала не по теме;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являются удобным средством для отслеживания передвижения человека.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4" y="0"/>
            <a:ext cx="76896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2195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EchoSec.net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700" y="766392"/>
            <a:ext cx="8229600" cy="393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Shape 275"/>
          <p:cNvCxnSpPr/>
          <p:nvPr/>
        </p:nvCxnSpPr>
        <p:spPr>
          <a:xfrm flipH="1">
            <a:off x="5509660" y="571408"/>
            <a:ext cx="648000" cy="7200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76" name="Shape 276"/>
          <p:cNvSpPr txBox="1"/>
          <p:nvPr/>
        </p:nvSpPr>
        <p:spPr>
          <a:xfrm>
            <a:off x="6157660" y="283375"/>
            <a:ext cx="16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Фильтр по дате</a:t>
            </a:r>
          </a:p>
        </p:txBody>
      </p:sp>
      <p:cxnSp>
        <p:nvCxnSpPr>
          <p:cNvPr id="277" name="Shape 277"/>
          <p:cNvCxnSpPr/>
          <p:nvPr/>
        </p:nvCxnSpPr>
        <p:spPr>
          <a:xfrm flipH="1" rot="10800000">
            <a:off x="7093764" y="4603903"/>
            <a:ext cx="751500" cy="4320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78" name="Shape 278"/>
          <p:cNvSpPr txBox="1"/>
          <p:nvPr/>
        </p:nvSpPr>
        <p:spPr>
          <a:xfrm>
            <a:off x="3867585" y="4389712"/>
            <a:ext cx="3128699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Выбор произвольной области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поиска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Спутниковые снимки как источник информации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хронологические спутниковые снимки позволяют получить представление об этапах строительства объекта: Google Earth (режим исторических снимков), terraserver.com и другие.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44532" l="0" r="0" t="11466"/>
          <a:stretch/>
        </p:blipFill>
        <p:spPr>
          <a:xfrm>
            <a:off x="0" y="726950"/>
            <a:ext cx="4776924" cy="373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b="14669" l="0" r="0" t="41329"/>
          <a:stretch/>
        </p:blipFill>
        <p:spPr>
          <a:xfrm>
            <a:off x="4776925" y="810775"/>
            <a:ext cx="4367075" cy="34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Не только в соцсетях есть открытая информация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много открытой информации пробегает буквально у нас под глазами, её можно и нужно искать не только в социальных сетях, а, например, ещё и в репортажах СМИ;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чтобы замечать ценную информацию, “спрятанную у всех на виду”, нужно развивать цепкость взгляда - это навык, который приходит с опытом.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79" y="267504"/>
            <a:ext cx="4484400" cy="25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0535" y="267504"/>
            <a:ext cx="3996000" cy="29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883875" y="3736662"/>
            <a:ext cx="305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БТР-82А на одном из первых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видео присутствия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российских войск в Сирии</a:t>
            </a:r>
          </a:p>
        </p:txBody>
      </p:sp>
      <p:cxnSp>
        <p:nvCxnSpPr>
          <p:cNvPr id="314" name="Shape 314"/>
          <p:cNvCxnSpPr>
            <a:stCxn id="313" idx="0"/>
          </p:cNvCxnSpPr>
          <p:nvPr/>
        </p:nvCxnSpPr>
        <p:spPr>
          <a:xfrm rot="10800000">
            <a:off x="2413275" y="2715762"/>
            <a:ext cx="0" cy="10209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15" name="Shape 315"/>
          <p:cNvSpPr txBox="1"/>
          <p:nvPr/>
        </p:nvSpPr>
        <p:spPr>
          <a:xfrm>
            <a:off x="5220046" y="3675687"/>
            <a:ext cx="3705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Тот же БТР-82А в видеорепортаже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одного из федеральных российских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телеканалов об учениях морской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пехоты России</a:t>
            </a:r>
          </a:p>
        </p:txBody>
      </p:sp>
      <p:cxnSp>
        <p:nvCxnSpPr>
          <p:cNvPr id="316" name="Shape 316"/>
          <p:cNvCxnSpPr>
            <a:stCxn id="315" idx="0"/>
          </p:cNvCxnSpPr>
          <p:nvPr/>
        </p:nvCxnSpPr>
        <p:spPr>
          <a:xfrm rot="10800000">
            <a:off x="7072696" y="2715687"/>
            <a:ext cx="0" cy="960000"/>
          </a:xfrm>
          <a:prstGeom prst="straightConnector1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61" y="315416"/>
            <a:ext cx="4991100" cy="28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37" y="315416"/>
            <a:ext cx="3600300" cy="35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227788" y="3627785"/>
            <a:ext cx="4704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Кассетные авиабомбы на авиабазе Хмеймим,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заснятые корреспондентами федеральных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российских телеканалов и Министерством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Обороны России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899" y="1219394"/>
            <a:ext cx="6874200" cy="36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1134899" y="239500"/>
            <a:ext cx="68742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Российский бомбардировщик Су-24 с закрашенными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опознавательными знаками на авиабазе Хмеймим —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репортаж Russia Today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Вопросы и комментарии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9250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ru" sz="2400"/>
              <a:t>Руслан Левиев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/>
              <a:t>Conflict Intelligence Team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3"/>
              </a:rPr>
              <a:t>ruslan@citeam.org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/>
              <a:t>telegram.me/CITeam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Расширенный tweetdeck.twitter.com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очень удобен в новостной журналистике;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можно гибко настроить ленту, где в режиме онлайн будут подгружаться отфильтрованные твиты с нужным контентом;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также удобен для составления списков и их мониторинга.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52" y="0"/>
            <a:ext cx="82138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453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145350" y="626050"/>
            <a:ext cx="4926300" cy="4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ru"/>
              <a:t>Получаем координату в формате: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        </a:t>
            </a:r>
            <a:r>
              <a:rPr b="1" lang="ru"/>
              <a:t>[широта], [долгота]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  2.    В поиске в tweetdeck.twitter.com вбиваем: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        </a:t>
            </a:r>
            <a:r>
              <a:rPr b="1" lang="ru"/>
              <a:t>geocode:[широта], [долгота], [радиус]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  3.    Создаём ленту, в настройках которой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        выбираем </a:t>
            </a:r>
          </a:p>
          <a:p>
            <a:pPr lvl="0">
              <a:spcBef>
                <a:spcPts val="0"/>
              </a:spcBef>
              <a:buNone/>
            </a:pPr>
            <a:r>
              <a:rPr b="1" lang="ru"/>
              <a:t>         “отображать твиты только с</a:t>
            </a:r>
          </a:p>
          <a:p>
            <a:pPr lvl="0">
              <a:spcBef>
                <a:spcPts val="0"/>
              </a:spcBef>
              <a:buNone/>
            </a:pPr>
            <a:r>
              <a:rPr b="1" lang="ru"/>
              <a:t>         картинками”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        или </a:t>
            </a:r>
          </a:p>
          <a:p>
            <a:pPr lvl="0">
              <a:spcBef>
                <a:spcPts val="0"/>
              </a:spcBef>
              <a:buNone/>
            </a:pPr>
            <a:r>
              <a:rPr b="1" lang="ru"/>
              <a:t>         “отображать твиты только с видео”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Поведенческие паттерны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в одинаковых ситуациях люди ведут себя стереотипично;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изучение поведенческого паттерна может дать подсказку где и как искать данные для расследования;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в анонимных группах, сообществах часто можно встретить полезные “инсайды”.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Посты скорби о погибших близких солдатах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40266" l="0" r="0" t="0"/>
          <a:stretch/>
        </p:blipFill>
        <p:spPr>
          <a:xfrm>
            <a:off x="311700" y="1536200"/>
            <a:ext cx="3945200" cy="30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27734" l="21096" r="3477" t="10399"/>
          <a:stretch/>
        </p:blipFill>
        <p:spPr>
          <a:xfrm>
            <a:off x="4540025" y="1481337"/>
            <a:ext cx="4128499" cy="31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29419" l="21317" r="19792" t="18065"/>
          <a:stretch/>
        </p:blipFill>
        <p:spPr>
          <a:xfrm>
            <a:off x="122750" y="135050"/>
            <a:ext cx="3388074" cy="227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47292" l="0" r="0" t="1723"/>
          <a:stretch/>
        </p:blipFill>
        <p:spPr>
          <a:xfrm>
            <a:off x="3510825" y="135050"/>
            <a:ext cx="3876675" cy="235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 b="50243" l="12578" r="16755" t="0"/>
          <a:stretch/>
        </p:blipFill>
        <p:spPr>
          <a:xfrm>
            <a:off x="122750" y="2406025"/>
            <a:ext cx="3634725" cy="25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5006350" y="3579875"/>
            <a:ext cx="36348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/>
              <a:t>Общий “лучший друг”: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/>
              <a:t>Алексей Бутюгин</a:t>
            </a:r>
          </a:p>
        </p:txBody>
      </p:sp>
      <p:cxnSp>
        <p:nvCxnSpPr>
          <p:cNvPr id="136" name="Shape 136"/>
          <p:cNvCxnSpPr/>
          <p:nvPr/>
        </p:nvCxnSpPr>
        <p:spPr>
          <a:xfrm rot="10800000">
            <a:off x="4046325" y="2729500"/>
            <a:ext cx="1206900" cy="87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7" name="Shape 137"/>
          <p:cNvCxnSpPr/>
          <p:nvPr/>
        </p:nvCxnSpPr>
        <p:spPr>
          <a:xfrm rot="10800000">
            <a:off x="6240775" y="2647225"/>
            <a:ext cx="0" cy="9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8" name="Shape 138"/>
          <p:cNvCxnSpPr>
            <a:stCxn id="135" idx="1"/>
          </p:cNvCxnSpPr>
          <p:nvPr/>
        </p:nvCxnSpPr>
        <p:spPr>
          <a:xfrm flipH="1">
            <a:off x="3922750" y="4040675"/>
            <a:ext cx="10836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