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650238" y="130950"/>
            <a:ext cx="11704326" cy="214489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11972057" y="8882098"/>
            <a:ext cx="382507" cy="396745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952499" y="444498"/>
            <a:ext cx="11099801" cy="215900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952499" y="2603500"/>
            <a:ext cx="11099801" cy="6286500"/>
          </a:xfrm>
          <a:prstGeom prst="rect">
            <a:avLst/>
          </a:prstGeom>
        </p:spPr>
        <p:txBody>
          <a:bodyPr/>
          <a:lstStyle>
            <a:lvl1pPr marL="419803" indent="-419803">
              <a:defRPr sz="3400"/>
            </a:lvl1pPr>
            <a:lvl2pPr marL="864304" indent="-419803">
              <a:defRPr sz="3400"/>
            </a:lvl2pPr>
            <a:lvl3pPr marL="1308804" indent="-419804">
              <a:defRPr sz="3400"/>
            </a:lvl3pPr>
            <a:lvl4pPr marL="1753304" indent="-419804">
              <a:defRPr sz="3400"/>
            </a:lvl4pPr>
            <a:lvl5pPr marL="2197804" indent="-419804"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pic" sz="half" idx="13"/>
          </p:nvPr>
        </p:nvSpPr>
        <p:spPr>
          <a:xfrm>
            <a:off x="6718300" y="634998"/>
            <a:ext cx="5334000" cy="82296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952499" y="634998"/>
            <a:ext cx="5334002" cy="3987804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52499" y="4762500"/>
            <a:ext cx="5334002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0" algn="ctr">
              <a:spcBef>
                <a:spcPts val="0"/>
              </a:spcBef>
              <a:buSzTx/>
              <a:buNone/>
              <a:defRPr sz="3000"/>
            </a:lvl2pPr>
            <a:lvl3pPr marL="0" indent="0" algn="ctr">
              <a:spcBef>
                <a:spcPts val="0"/>
              </a:spcBef>
              <a:buSzTx/>
              <a:buNone/>
              <a:defRPr sz="3000"/>
            </a:lvl3pPr>
            <a:lvl4pPr marL="0" indent="0" algn="ctr">
              <a:spcBef>
                <a:spcPts val="0"/>
              </a:spcBef>
              <a:buSzTx/>
              <a:buNone/>
              <a:defRPr sz="3000"/>
            </a:lvl4pPr>
            <a:lvl5pPr marL="0" indent="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650238" y="130950"/>
            <a:ext cx="11704326" cy="2144892"/>
          </a:xfrm>
          <a:prstGeom prst="rect">
            <a:avLst/>
          </a:prstGeom>
        </p:spPr>
        <p:txBody>
          <a:bodyPr lIns="65021" tIns="65021" rIns="65021" bIns="65021"/>
          <a:lstStyle>
            <a:lvl1pPr defTabSz="9144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650238" y="2275838"/>
            <a:ext cx="11704326" cy="7477763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9144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9144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9144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9144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11998698" y="9114112"/>
            <a:ext cx="355865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975358" y="541866"/>
            <a:ext cx="11054083" cy="227584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7600">
                <a:solidFill>
                  <a:srgbClr val="009999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975358" y="2817703"/>
            <a:ext cx="11054083" cy="693590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914400">
              <a:spcBef>
                <a:spcPts val="700"/>
              </a:spcBef>
              <a:buSzPct val="100000"/>
              <a:buChar char="»"/>
              <a:defRPr sz="4400"/>
            </a:lvl1pPr>
            <a:lvl2pPr marL="906234" indent="-449033" defTabSz="914400">
              <a:spcBef>
                <a:spcPts val="700"/>
              </a:spcBef>
              <a:buSzPct val="100000"/>
              <a:buChar char="–"/>
              <a:defRPr sz="4400"/>
            </a:lvl2pPr>
            <a:lvl3pPr indent="-419100" defTabSz="914400">
              <a:spcBef>
                <a:spcPts val="700"/>
              </a:spcBef>
              <a:buSzPct val="100000"/>
              <a:defRPr sz="4400"/>
            </a:lvl3pPr>
            <a:lvl4pPr marL="1874520" indent="-502919" defTabSz="914400">
              <a:spcBef>
                <a:spcPts val="700"/>
              </a:spcBef>
              <a:buSzPct val="100000"/>
              <a:buChar char="–"/>
              <a:defRPr sz="4400"/>
            </a:lvl4pPr>
            <a:lvl5pPr marL="2387600" indent="-558800" defTabSz="914400">
              <a:spcBef>
                <a:spcPts val="700"/>
              </a:spcBef>
              <a:buSzPct val="100000"/>
              <a:buChar char="»"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xfrm>
            <a:off x="11632425" y="8886613"/>
            <a:ext cx="397018" cy="389266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650238" y="130950"/>
            <a:ext cx="11704326" cy="2144892"/>
          </a:xfrm>
          <a:prstGeom prst="rect">
            <a:avLst/>
          </a:prstGeom>
        </p:spPr>
        <p:txBody>
          <a:bodyPr lIns="65021" tIns="65021" rIns="65021" bIns="65021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xfrm>
            <a:off x="650238" y="2275838"/>
            <a:ext cx="11704326" cy="7477763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7" name="Shape 207"/>
          <p:cNvSpPr/>
          <p:nvPr>
            <p:ph type="sldNum" sz="quarter" idx="2"/>
          </p:nvPr>
        </p:nvSpPr>
        <p:spPr>
          <a:xfrm>
            <a:off x="11998695" y="9114110"/>
            <a:ext cx="355865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14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edia.rsuh.ru" TargetMode="External"/><Relationship Id="rId3" Type="http://schemas.openxmlformats.org/officeDocument/2006/relationships/hyperlink" Target="http://mediatoolbox.ru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eas.europa.eu/top_stories/2016/2502016_ru.htm" TargetMode="External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journal.ru" TargetMode="External"/><Relationship Id="rId3" Type="http://schemas.openxmlformats.org/officeDocument/2006/relationships/hyperlink" Target="https://tjournal.ru/search?q=%D1%84%D0%B5%D0%B9%D0%BA" TargetMode="External"/><Relationship Id="rId4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images.google.com" TargetMode="External"/><Relationship Id="rId3" Type="http://schemas.openxmlformats.org/officeDocument/2006/relationships/hyperlink" Target="http://www.tineye.com/" TargetMode="External"/><Relationship Id="rId4" Type="http://schemas.openxmlformats.org/officeDocument/2006/relationships/hyperlink" Target="http://www.findexif.com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verificationhandbook.com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andex.ru/search/advanced" TargetMode="External"/><Relationship Id="rId3" Type="http://schemas.openxmlformats.org/officeDocument/2006/relationships/hyperlink" Target="https://yandex.ru/people" TargetMode="External"/><Relationship Id="rId4" Type="http://schemas.openxmlformats.org/officeDocument/2006/relationships/hyperlink" Target="https://maps.yandex.ru/" TargetMode="External"/><Relationship Id="rId5" Type="http://schemas.openxmlformats.org/officeDocument/2006/relationships/hyperlink" Target="https://sprav.yandex.ru/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lexa.com" TargetMode="External"/><Relationship Id="rId3" Type="http://schemas.openxmlformats.org/officeDocument/2006/relationships/hyperlink" Target="http://similarweb.com" TargetMode="External"/><Relationship Id="rId4" Type="http://schemas.openxmlformats.org/officeDocument/2006/relationships/hyperlink" Target="http://pr-cy.ru" TargetMode="External"/><Relationship Id="rId5" Type="http://schemas.openxmlformats.org/officeDocument/2006/relationships/hyperlink" Target="http://2ip.ru" TargetMode="External"/><Relationship Id="rId6" Type="http://schemas.openxmlformats.org/officeDocument/2006/relationships/hyperlink" Target="http://www.slideshare.net/mkornev/ss-54438005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uzzsumo.com" TargetMode="External"/><Relationship Id="rId3" Type="http://schemas.openxmlformats.org/officeDocument/2006/relationships/hyperlink" Target="http://mediametrics.ru" TargetMode="External"/><Relationship Id="rId4" Type="http://schemas.openxmlformats.org/officeDocument/2006/relationships/hyperlink" Target="http://kribrum.ru" TargetMode="External"/><Relationship Id="rId5" Type="http://schemas.openxmlformats.org/officeDocument/2006/relationships/hyperlink" Target="http://socialbakers.com" TargetMode="External"/><Relationship Id="rId6" Type="http://schemas.openxmlformats.org/officeDocument/2006/relationships/hyperlink" Target="http://brandspotter.ru" TargetMode="External"/><Relationship Id="rId7" Type="http://schemas.openxmlformats.org/officeDocument/2006/relationships/hyperlink" Target="http://youscan.ru" TargetMode="External"/><Relationship Id="rId8" Type="http://schemas.openxmlformats.org/officeDocument/2006/relationships/hyperlink" Target="http://iqbuzz.ru" TargetMode="External"/><Relationship Id="rId9" Type="http://schemas.openxmlformats.org/officeDocument/2006/relationships/hyperlink" Target="http://br-analytics.ru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mvd.ru/help/wanted" TargetMode="External"/><Relationship Id="rId3" Type="http://schemas.openxmlformats.org/officeDocument/2006/relationships/hyperlink" Target="http://www.interpol.int/notice/search/wanted" TargetMode="External"/><Relationship Id="rId4" Type="http://schemas.openxmlformats.org/officeDocument/2006/relationships/hyperlink" Target="http://services.fms.gov.ru/index.htm" TargetMode="External"/><Relationship Id="rId5" Type="http://schemas.openxmlformats.org/officeDocument/2006/relationships/hyperlink" Target="https://www.gibdd.ru/check/driver/" TargetMode="External"/><Relationship Id="rId6" Type="http://schemas.openxmlformats.org/officeDocument/2006/relationships/hyperlink" Target="https://service.nalog.ru/inn.do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fssprus.ru/iss/" TargetMode="External"/><Relationship Id="rId3" Type="http://schemas.openxmlformats.org/officeDocument/2006/relationships/hyperlink" Target="http://www.obd-memorial.ru/" TargetMode="External"/><Relationship Id="rId4" Type="http://schemas.openxmlformats.org/officeDocument/2006/relationships/hyperlink" Target="http://poisk.vid.ru/" TargetMode="External"/><Relationship Id="rId5" Type="http://schemas.openxmlformats.org/officeDocument/2006/relationships/hyperlink" Target="http://familyspace.ru" TargetMode="External"/><Relationship Id="rId6" Type="http://schemas.openxmlformats.org/officeDocument/2006/relationships/hyperlink" Target="http://myheritage.com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grul.nalog.ru/" TargetMode="External"/><Relationship Id="rId3" Type="http://schemas.openxmlformats.org/officeDocument/2006/relationships/hyperlink" Target="http://www.spark-interfax.ru/" TargetMode="External"/><Relationship Id="rId4" Type="http://schemas.openxmlformats.org/officeDocument/2006/relationships/hyperlink" Target="http://integrum.ru" TargetMode="External"/><Relationship Id="rId5" Type="http://schemas.openxmlformats.org/officeDocument/2006/relationships/hyperlink" Target="http://mlg.ru" TargetMode="External"/><Relationship Id="rId6" Type="http://schemas.openxmlformats.org/officeDocument/2006/relationships/hyperlink" Target="http://public.ru" TargetMode="Externa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findface.ru" TargetMode="External"/><Relationship Id="rId3" Type="http://schemas.openxmlformats.org/officeDocument/2006/relationships/hyperlink" Target="http://avito.ru" TargetMode="External"/><Relationship Id="rId4" Type="http://schemas.openxmlformats.org/officeDocument/2006/relationships/hyperlink" Target="http://hh.ru" TargetMode="External"/><Relationship Id="rId5" Type="http://schemas.openxmlformats.org/officeDocument/2006/relationships/hyperlink" Target="http://detective-bureau.com" TargetMode="External"/><Relationship Id="rId6" Type="http://schemas.openxmlformats.org/officeDocument/2006/relationships/hyperlink" Target="http://mydolg.ru/online-resurs.html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datacatalogs.org" TargetMode="External"/><Relationship Id="rId3" Type="http://schemas.openxmlformats.org/officeDocument/2006/relationships/hyperlink" Target="http://www.investigativedashboard.org" TargetMode="External"/><Relationship Id="rId4" Type="http://schemas.openxmlformats.org/officeDocument/2006/relationships/hyperlink" Target="http://www.cia.gov" TargetMode="External"/><Relationship Id="rId5" Type="http://schemas.openxmlformats.org/officeDocument/2006/relationships/hyperlink" Target="http://www.un.org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etthedata.org" TargetMode="External"/><Relationship Id="rId3" Type="http://schemas.openxmlformats.org/officeDocument/2006/relationships/hyperlink" Target="http://www.ire.org/resource-center/story-packs/" TargetMode="External"/><Relationship Id="rId4" Type="http://schemas.openxmlformats.org/officeDocument/2006/relationships/hyperlink" Target="http://datadrivenjournalism.net/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bk.info" TargetMode="External"/><Relationship Id="rId3" Type="http://schemas.openxmlformats.org/officeDocument/2006/relationships/hyperlink" Target="http://clearspending.ru" TargetMode="Externa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llthingsvice.com/" TargetMode="External"/><Relationship Id="rId3" Type="http://schemas.openxmlformats.org/officeDocument/2006/relationships/hyperlink" Target="https://www.deepdotweb.com/" TargetMode="External"/><Relationship Id="rId4" Type="http://schemas.openxmlformats.org/officeDocument/2006/relationships/hyperlink" Target="https://www.torproject.org/" TargetMode="External"/><Relationship Id="rId5" Type="http://schemas.openxmlformats.org/officeDocument/2006/relationships/hyperlink" Target="http://thehiddenwiki.org/" TargetMode="External"/><Relationship Id="rId6" Type="http://schemas.openxmlformats.org/officeDocument/2006/relationships/hyperlink" Target="https://torchbrowser.com/" TargetMode="External"/><Relationship Id="rId7" Type="http://schemas.openxmlformats.org/officeDocument/2006/relationships/hyperlink" Target="http://grams7enufi7jmdl.onion/" TargetMode="External"/><Relationship Id="rId8" Type="http://schemas.openxmlformats.org/officeDocument/2006/relationships/hyperlink" Target="https://tor2web.org/" TargetMode="External"/><Relationship Id="rId9" Type="http://schemas.openxmlformats.org/officeDocument/2006/relationships/hyperlink" Target="http://onion.city/" TargetMode="External"/><Relationship Id="rId10" Type="http://schemas.openxmlformats.org/officeDocument/2006/relationships/hyperlink" Target="https://zenmate.com/" TargetMode="External"/><Relationship Id="rId11" Type="http://schemas.openxmlformats.org/officeDocument/2006/relationships/hyperlink" Target="http://hola.org/" TargetMode="External"/><Relationship Id="rId12" Type="http://schemas.openxmlformats.org/officeDocument/2006/relationships/hyperlink" Target="http://mediatoolbox.ru/blog/obratnaya-storona-interneta-vse-chto-nuzhno-znat-zhurnalistam-o-tyomnom-vebe-i-zapreshhennyih-saytah/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eaconreader.com/" TargetMode="External"/><Relationship Id="rId3" Type="http://schemas.openxmlformats.org/officeDocument/2006/relationships/hyperlink" Target="http://boomstarter.ru" TargetMode="External"/><Relationship Id="rId4" Type="http://schemas.openxmlformats.org/officeDocument/2006/relationships/hyperlink" Target="http://planeta.ru" TargetMode="External"/><Relationship Id="rId5" Type="http://schemas.openxmlformats.org/officeDocument/2006/relationships/hyperlink" Target="http://kickstarter.com" TargetMode="External"/><Relationship Id="rId6" Type="http://schemas.openxmlformats.org/officeDocument/2006/relationships/hyperlink" Target="http://indiegogo.com" TargetMode="Externa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mediatoolbox.ru/factchecking/" TargetMode="External"/><Relationship Id="rId3" Type="http://schemas.openxmlformats.org/officeDocument/2006/relationships/hyperlink" Target="http://window.edu.ru/resource/215/42215/files/index.html" TargetMode="External"/><Relationship Id="rId4" Type="http://schemas.openxmlformats.org/officeDocument/2006/relationships/hyperlink" Target="http://www.slideshare.net/mkornev/ss-22943587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mediatoolbox.ru/blog" TargetMode="External"/><Relationship Id="rId3" Type="http://schemas.openxmlformats.org/officeDocument/2006/relationships/hyperlink" Target="https://www.facebook.com/groups/316298941812274/" TargetMode="External"/><Relationship Id="rId4" Type="http://schemas.openxmlformats.org/officeDocument/2006/relationships/hyperlink" Target="http://slideshare.net/mkornev" TargetMode="External"/><Relationship Id="rId5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://veri.ly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hequestion.ru/" TargetMode="External"/><Relationship Id="rId3" Type="http://schemas.openxmlformats.org/officeDocument/2006/relationships/hyperlink" Target="http://quora.com" TargetMode="External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meduza.io/feature/2016/03/04/deputat-gosdumy-dmitriy-nosov-opravdyvaet-stalina-i-govorit-nepravdu-faktchek-meduzy?utm_source=email&amp;utm_medium=vecherka&amp;utm_campaign=2016-03-04" TargetMode="External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meduza.io/feature/2016/03/16/slovar-propogandista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noodleremover.news/" TargetMode="External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topfake.org/category/instrumenty/" TargetMode="External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ctrTitle"/>
          </p:nvPr>
        </p:nvSpPr>
        <p:spPr>
          <a:xfrm>
            <a:off x="-5385" y="1664721"/>
            <a:ext cx="13015570" cy="4142576"/>
          </a:xfrm>
          <a:prstGeom prst="rect">
            <a:avLst/>
          </a:prstGeom>
          <a:solidFill>
            <a:schemeClr val="accent5"/>
          </a:soli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2" indent="457200" algn="l">
              <a:defRPr sz="6600">
                <a:solidFill>
                  <a:srgbClr val="FFFFFF"/>
                </a:solidFill>
              </a:defRPr>
            </a:pPr>
            <a:br/>
            <a:r>
              <a:rPr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rPr>
              <a:t>Онлайновые методы проверки источников и контента</a:t>
            </a:r>
          </a:p>
        </p:txBody>
      </p:sp>
      <p:sp>
        <p:nvSpPr>
          <p:cNvPr id="217" name="Shape 217"/>
          <p:cNvSpPr/>
          <p:nvPr>
            <p:ph type="subTitle" sz="quarter" idx="1"/>
          </p:nvPr>
        </p:nvSpPr>
        <p:spPr>
          <a:xfrm>
            <a:off x="1270000" y="7889885"/>
            <a:ext cx="10464800" cy="1130314"/>
          </a:xfrm>
          <a:prstGeom prst="rect">
            <a:avLst/>
          </a:prstGeom>
        </p:spPr>
        <p:txBody>
          <a:bodyPr/>
          <a:lstStyle/>
          <a:p>
            <a:pPr defTabSz="416416">
              <a:defRPr sz="2200"/>
            </a:pPr>
            <a:r>
              <a:t>Семинар-тренинг </a:t>
            </a:r>
            <a:br/>
            <a:r>
              <a:t>«Методы верификации и легализации информации»</a:t>
            </a:r>
          </a:p>
        </p:txBody>
      </p:sp>
      <p:sp>
        <p:nvSpPr>
          <p:cNvPr id="218" name="Shape 218"/>
          <p:cNvSpPr/>
          <p:nvPr/>
        </p:nvSpPr>
        <p:spPr>
          <a:xfrm>
            <a:off x="513565" y="6275268"/>
            <a:ext cx="239664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Максим Корнев</a:t>
            </a:r>
          </a:p>
          <a:p>
            <a:pPr algn="l"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hlinkClick r:id="rId2" invalidUrl="" action="" tgtFrame="" tooltip="" history="1" highlightClick="0" endSnd="0"/>
              </a:rPr>
              <a:t>Media.RSUH.ru</a:t>
            </a:r>
            <a:endParaRPr>
              <a:solidFill>
                <a:schemeClr val="accent1"/>
              </a:solidFill>
            </a:endParaRPr>
          </a:p>
          <a:p>
            <a:pPr algn="l">
              <a:def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hlinkClick r:id="rId3" invalidUrl="" action="" tgtFrame="" tooltip="" history="1" highlightClick="0" endSnd="0"/>
              </a:rPr>
              <a:t>MediaToolBox.ru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Обзоры: Европейская служба внешних связей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</a:p>
          <a:p>
            <a:pPr marL="266700" indent="-266700" defTabSz="350520">
              <a:spcBef>
                <a:spcPts val="2500"/>
              </a:spcBef>
              <a:defRPr sz="2100"/>
            </a:pPr>
            <a:r>
              <a:t>Обзоры дезинформации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http://eeas.europa.eu/top_stories/2016/2502016_ru.htm</a:t>
            </a:r>
          </a:p>
        </p:txBody>
      </p:sp>
      <p:pic>
        <p:nvPicPr>
          <p:cNvPr id="254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9847" y="2480187"/>
            <a:ext cx="9345105" cy="5728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TJournal.ru</a:t>
            </a:r>
            <a:r>
              <a:rPr u="none">
                <a:solidFill>
                  <a:srgbClr val="000000"/>
                </a:solidFill>
                <a:uFillTx/>
              </a:rPr>
              <a:t>: </a:t>
            </a:r>
            <a:r>
              <a:rPr sz="4900" u="none">
                <a:solidFill>
                  <a:srgbClr val="000000"/>
                </a:solidFill>
                <a:uFillTx/>
              </a:rPr>
              <a:t>#Фейк #Фейлы СМИ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</a:p>
          <a:p>
            <a:pPr marL="240029" indent="-240029" defTabSz="315468">
              <a:spcBef>
                <a:spcPts val="2200"/>
              </a:spcBef>
              <a:defRPr sz="1900"/>
            </a:pPr>
            <a:r>
              <a:t>Поиск по тегу «Фейк»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https://tjournal.ru/search?q=%D1%84%D0%B5%D0%B9%D0%BA</a:t>
            </a:r>
            <a:r>
              <a:t> </a:t>
            </a:r>
          </a:p>
        </p:txBody>
      </p:sp>
      <p:pic>
        <p:nvPicPr>
          <p:cNvPr id="258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3217" y="2309772"/>
            <a:ext cx="8878366" cy="5918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Медиатулбокс</a:t>
            </a:r>
          </a:p>
        </p:txBody>
      </p:sp>
      <p:pic>
        <p:nvPicPr>
          <p:cNvPr id="26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8544" y="3020323"/>
            <a:ext cx="6727712" cy="5059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 проверять фото?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450" indent="-400450" defTabSz="526305">
              <a:spcBef>
                <a:spcPts val="3700"/>
              </a:spcBef>
              <a:defRPr sz="3168"/>
            </a:pPr>
            <a:r>
              <a:t>Обратный поиск по картинкам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Google Reverse Image Search</a:t>
            </a:r>
            <a:r>
              <a:t> или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TinEye</a:t>
            </a:r>
            <a:r>
              <a:t>)</a:t>
            </a:r>
          </a:p>
          <a:p>
            <a:pPr marL="400450" indent="-400450" defTabSz="526305">
              <a:spcBef>
                <a:spcPts val="3700"/>
              </a:spcBef>
              <a:defRPr sz="3168"/>
            </a:pPr>
            <a:r>
              <a:t>Проверять свойства и атрибуты изображения (metadata)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www.findexif.com</a:t>
            </a:r>
            <a:r>
              <a:t>  </a:t>
            </a:r>
          </a:p>
          <a:p>
            <a:pPr marL="400450" indent="-400450" defTabSz="526305">
              <a:spcBef>
                <a:spcPts val="3700"/>
              </a:spcBef>
              <a:defRPr sz="3168"/>
            </a:pPr>
            <a:r>
              <a:t>Искать следы обработки: на максимальной контрастности, смотреть на тени, цветовые переходы, пропорции, искажения, отражения в глазах и прочее</a:t>
            </a:r>
          </a:p>
          <a:p>
            <a:pPr marL="400450" indent="-400450" defTabSz="526305">
              <a:spcBef>
                <a:spcPts val="3700"/>
              </a:spcBef>
              <a:defRPr sz="3168"/>
            </a:pPr>
            <a:r>
              <a:t>Верифицировать автора, локацию (Google Maps), время и место (погода, обстоятельства, расположение предметов, освещение и прочее)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Как проверять видео?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 YouTube: искать по ключевым словам и сортировать по дате</a:t>
            </a:r>
          </a:p>
          <a:p>
            <a:pPr/>
            <a:r>
              <a:t>Брать картинку к видео (thumbnail) и проверять Google Image Search или TinEye</a:t>
            </a:r>
          </a:p>
          <a:p>
            <a:pPr/>
            <a:r>
              <a:t>Делать скриншот вручную – искать по картинке</a:t>
            </a:r>
          </a:p>
          <a:p>
            <a:pPr/>
            <a:r>
              <a:t>+ те же правила, что и для фото: поиск следов обработки/склейки и верификация автора, локации, времени/места, обстоятельств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verificationhandbook.com</a:t>
            </a:r>
            <a:r>
              <a:t> рекомендует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Установить источник, происхождение фото/видео</a:t>
            </a:r>
          </a:p>
          <a:p>
            <a:pPr/>
            <a:r>
              <a:t>Верифицировать источник: подтвердить место, дату и время съемки</a:t>
            </a:r>
          </a:p>
          <a:p>
            <a:pPr/>
            <a:r>
              <a:t>Удостовериться, что реальное изображение соответствует ситуации его применения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Аутентичное фото не= факт</a:t>
            </a:r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Да, это солдаты у Могилы неизвестного солдата в сильный дождь. Но не во время урагана Сэнди</a:t>
            </a:r>
          </a:p>
        </p:txBody>
      </p:sp>
      <p:pic>
        <p:nvPicPr>
          <p:cNvPr id="27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923" y="2711834"/>
            <a:ext cx="6738954" cy="5054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Спросим поисковики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Расширенный поиск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https://yandex.ru/search/advanced</a:t>
            </a:r>
            <a:r>
              <a:t> </a:t>
            </a:r>
          </a:p>
          <a:p>
            <a:pPr/>
            <a:r>
              <a:t>Поиск людей и аккаунтов в соцсетях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https://yandex.ru/people</a:t>
            </a:r>
            <a:r>
              <a:t> </a:t>
            </a:r>
          </a:p>
          <a:p>
            <a:pPr/>
            <a:r>
              <a:t>Карты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https://maps.yandex.ru/</a:t>
            </a:r>
            <a:r>
              <a:t> </a:t>
            </a:r>
          </a:p>
          <a:p>
            <a:pPr/>
            <a:r>
              <a:t>Справочник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https://sprav.yandex.ru/</a:t>
            </a:r>
            <a:r>
              <a:t> </a:t>
            </a:r>
          </a:p>
          <a:p>
            <a:pPr/>
            <a:r>
              <a:t>Инструменты Google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Социология и метрики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3300"/>
            </a:pPr>
            <a:r>
              <a:t>Счетчики - Яндекс.метрика, Google Analitycs, LiveInternet</a:t>
            </a:r>
          </a:p>
          <a:p>
            <a:pPr marL="417830" indent="-417830" defTabSz="549148">
              <a:spcBef>
                <a:spcPts val="3900"/>
              </a:spcBef>
              <a:defRPr sz="3300"/>
            </a:pPr>
            <a:r>
              <a:t>Анализ сайтов и трафика -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alexa.com</a:t>
            </a:r>
            <a:r>
              <a:t>  и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similarweb.com</a:t>
            </a:r>
            <a:r>
              <a:t> </a:t>
            </a:r>
          </a:p>
          <a:p>
            <a:pPr marL="417830" indent="-417830" defTabSz="549148">
              <a:spcBef>
                <a:spcPts val="3900"/>
              </a:spcBef>
              <a:defRPr sz="3300"/>
            </a:pPr>
            <a:r>
              <a:t>Комплексный тех.анализ сайтов -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pr-cy.ru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2ip.ru</a:t>
            </a:r>
            <a:r>
              <a:t> </a:t>
            </a:r>
          </a:p>
          <a:p>
            <a:pPr marL="417830" indent="-417830" defTabSz="549148">
              <a:spcBef>
                <a:spcPts val="3900"/>
              </a:spcBef>
              <a:defRPr sz="3300"/>
            </a:pPr>
            <a:r>
              <a:t>Узнать IP - Speed-Tester.Info </a:t>
            </a:r>
          </a:p>
          <a:p>
            <a:pPr marL="417830" indent="-417830" defTabSz="549148">
              <a:spcBef>
                <a:spcPts val="3900"/>
              </a:spcBef>
              <a:defRPr sz="3300"/>
            </a:pPr>
            <a:r>
              <a:t>Подробнее о социологиях и метриках СМИ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http://www.slideshare.net/mkornev/ss-54438005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Мониторинг соцмедиа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Выявление трендов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buzzsumo.com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mediametrics.ru</a:t>
            </a:r>
            <a:r>
              <a:t> 	</a:t>
            </a:r>
          </a:p>
          <a:p>
            <a:pPr lvl="1"/>
            <a:r>
              <a:t>Управление репутацией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kribrum.ru</a:t>
            </a:r>
          </a:p>
          <a:p>
            <a:pPr lvl="1"/>
            <a:r>
              <a:t>Анализ и мониторинг соцмедиа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socialbakers.com</a:t>
            </a:r>
            <a:r>
              <a:t> </a:t>
            </a:r>
          </a:p>
          <a:p>
            <a:pPr lvl="1"/>
            <a:r>
              <a:t> Мониторинг (рус)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brandspotter.ru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YouScan.ru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IQBuzz.ru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br-analytics.ru</a:t>
            </a: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00"/>
            </a:lvl1pPr>
          </a:lstStyle>
          <a:p>
            <a:pPr/>
            <a:r>
              <a:t>Источники и инструменты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8" indent="-444498">
              <a:defRPr sz="4000"/>
            </a:pPr>
            <a:r>
              <a:t>Офлайн/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Онлайн</a:t>
            </a:r>
            <a:endParaRPr b="1">
              <a:latin typeface="+mj-lt"/>
              <a:ea typeface="+mj-ea"/>
              <a:cs typeface="+mj-cs"/>
              <a:sym typeface="Helvetica"/>
            </a:endParaRPr>
          </a:p>
          <a:p>
            <a:pPr marL="444498" indent="-444498">
              <a:defRPr sz="4000"/>
            </a:pPr>
            <a:r>
              <a:t>Одушевлённые/неодушевлённые</a:t>
            </a:r>
          </a:p>
          <a:p>
            <a:pPr marL="444498" indent="-444498">
              <a:defRPr sz="4000"/>
            </a:pPr>
            <a:r>
              <a:t>Открытые/конфиденциальные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Выяснить многое о человеке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1117">
              <a:spcBef>
                <a:spcPts val="3100"/>
              </a:spcBef>
              <a:buSzTx/>
              <a:buNone/>
              <a:defRPr sz="2772"/>
            </a:pPr>
            <a:r>
              <a:t>1. Поиск в базе данных МВД «Розыск»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https://mvd.ru/help/wanted</a:t>
            </a:r>
            <a:br/>
            <a:r>
              <a:t>Проверка по линии Интерпола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http://www.interpol.int/notice/search/wanted</a:t>
            </a:r>
            <a:r>
              <a:t>  </a:t>
            </a:r>
          </a:p>
          <a:p>
            <a:pPr marL="0" indent="0" defTabSz="451117">
              <a:spcBef>
                <a:spcPts val="3100"/>
              </a:spcBef>
              <a:buSzTx/>
              <a:buNone/>
              <a:defRPr sz="2772"/>
            </a:pPr>
            <a:r>
              <a:t>2. Сервисы Федеральной миграционной службы (проверка паспортов РФ на подлинность, проверка разрешений на работу, лицензий на трудоустройство и разрешений на въезд)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http://services.fms.gov.ru/index.htm</a:t>
            </a:r>
            <a:r>
              <a:t> </a:t>
            </a:r>
          </a:p>
          <a:p>
            <a:pPr marL="0" indent="0" defTabSz="451117">
              <a:spcBef>
                <a:spcPts val="3100"/>
              </a:spcBef>
              <a:buSzTx/>
              <a:buNone/>
              <a:defRPr sz="2772"/>
            </a:pPr>
            <a:r>
              <a:t>3. На сайте Госавтоинспекции проверяются штрафы, автомобили, водительские удостоверения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https://www.gibdd.ru/check/driver/</a:t>
            </a:r>
            <a:r>
              <a:t> </a:t>
            </a:r>
          </a:p>
          <a:p>
            <a:pPr marL="0" indent="0" defTabSz="451117">
              <a:spcBef>
                <a:spcPts val="3100"/>
              </a:spcBef>
              <a:buSzTx/>
              <a:buNone/>
              <a:defRPr sz="2772"/>
            </a:pPr>
            <a:r>
              <a:t>4. Федеральная налоговая служба позволяет узнать ИНН любого физического лица (при наличии паспортных данных)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https://service.nalog.ru/inn.do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800"/>
            </a:pPr>
            <a:r>
              <a:t>Федеральная служба судебных приставов: в отношении кого ведется розыск по исполнительному производству, информация о находящихся в розыске по подозрению в совершении преступлений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http://fssprus.ru/iss/</a:t>
            </a:r>
            <a:r>
              <a:t> </a:t>
            </a:r>
          </a:p>
          <a:p>
            <a:pPr marL="355600" indent="-355600" defTabSz="467359">
              <a:spcBef>
                <a:spcPts val="3300"/>
              </a:spcBef>
              <a:defRPr sz="2800"/>
            </a:pPr>
            <a:r>
              <a:t>Обобщенный банк данных Министерства обороны РФ (ОБД «Мемориал») содержит данные по погибшим и пропавшим без вести со времен Второй мировой и позже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http://www.obd-memorial.ru/</a:t>
            </a:r>
            <a:r>
              <a:t> </a:t>
            </a:r>
          </a:p>
          <a:p>
            <a:pPr marL="355600" indent="-355600" defTabSz="467359">
              <a:spcBef>
                <a:spcPts val="3300"/>
              </a:spcBef>
              <a:defRPr sz="2800"/>
            </a:pPr>
            <a:r>
              <a:t>Не лишним будет поискать человека по следующим ресурсам: сайт программы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«Жди меня»</a:t>
            </a:r>
            <a:r>
              <a:t>,семейные и генеалогические социальные сети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FamilySpace.ru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MyHeritage.com</a:t>
            </a:r>
            <a:r>
              <a:t> и подобных.</a:t>
            </a:r>
          </a:p>
        </p:txBody>
      </p:sp>
      <p:sp>
        <p:nvSpPr>
          <p:cNvPr id="289" name="Shape 2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Выяснить многое о человеке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00"/>
            </a:lvl1pPr>
          </a:lstStyle>
          <a:p>
            <a:pPr/>
            <a:r>
              <a:t>Анализ хоз.деятельности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Сайт ФНС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http://egrul.nalog.ru/</a:t>
            </a:r>
            <a:r>
              <a:t> </a:t>
            </a:r>
          </a:p>
          <a:p>
            <a:pPr/>
            <a:r>
              <a:t>Система анализа рынков и компаний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СПАРК</a:t>
            </a:r>
          </a:p>
          <a:p>
            <a:pPr/>
            <a:r>
              <a:t>Анализ медиаактивности и публикаций: Яндекс.Новости,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integrum.ru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mlg.ru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public.ru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Не забываем также</a:t>
            </a:r>
          </a:p>
        </p:txBody>
      </p:sp>
      <p:sp>
        <p:nvSpPr>
          <p:cNvPr id="295" name="Shape 2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Поиск по соцсетям (и по фото из них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findface.ru</a:t>
            </a:r>
            <a:r>
              <a:t>)</a:t>
            </a:r>
          </a:p>
          <a:p>
            <a:pPr/>
            <a:r>
              <a:t>Сервисы объявлений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avito.ru</a:t>
            </a:r>
            <a:r>
              <a:t>)</a:t>
            </a:r>
          </a:p>
          <a:p>
            <a:pPr/>
            <a:r>
              <a:t>Поиск работы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hh.ru</a:t>
            </a:r>
            <a:r>
              <a:t>) </a:t>
            </a:r>
          </a:p>
          <a:p>
            <a:pPr/>
            <a:r>
              <a:t>+ ресурсы-агрегаторы сервисов проверки (например,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detective-bureau.com</a:t>
            </a:r>
            <a:r>
              <a:t> или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mydolg.ru/online-resurs.html</a:t>
            </a:r>
            <a: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00"/>
            </a:lvl1pPr>
          </a:lstStyle>
          <a:p>
            <a:pPr/>
            <a:r>
              <a:t>Глобальная информация</a:t>
            </a:r>
          </a:p>
        </p:txBody>
      </p:sp>
      <p:sp>
        <p:nvSpPr>
          <p:cNvPr id="298" name="Shape 2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Информация о государствах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www.datacatalogs.org</a:t>
            </a:r>
            <a:r>
              <a:t> </a:t>
            </a:r>
          </a:p>
          <a:p>
            <a:pPr/>
            <a:r>
              <a:t>Информация о компаниях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www.investigativedashboard.org</a:t>
            </a:r>
            <a:r>
              <a:t> </a:t>
            </a:r>
          </a:p>
          <a:p>
            <a:pPr/>
            <a:r>
              <a:t>Сайт ЦРУ (World Factbook)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www.cia.gov</a:t>
            </a:r>
            <a:r>
              <a:t> </a:t>
            </a:r>
          </a:p>
          <a:p>
            <a:pPr/>
            <a:r>
              <a:t>Сайт ООН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www.un.org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6000"/>
            </a:lvl1pPr>
          </a:lstStyle>
          <a:p>
            <a:pPr/>
            <a:r>
              <a:t>Сообщества расследователей, обмен опытом и знаниями</a:t>
            </a:r>
          </a:p>
        </p:txBody>
      </p:sp>
      <p:sp>
        <p:nvSpPr>
          <p:cNvPr id="301" name="Shape 3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Форум расследователей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www.getthedata.org</a:t>
            </a:r>
            <a:r>
              <a:t> </a:t>
            </a:r>
          </a:p>
          <a:p>
            <a:pPr/>
            <a:r>
              <a:t>Платформа HackPack.press</a:t>
            </a:r>
          </a:p>
          <a:p>
            <a:pPr/>
            <a:r>
              <a:t>Как рассказать историю (от IRE)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www.ire.org/resource-center/story-packs/</a:t>
            </a:r>
            <a:r>
              <a:t> </a:t>
            </a:r>
          </a:p>
          <a:p>
            <a:pPr/>
            <a:r>
              <a:t>Журналистика данных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http://datadrivenjournalism.net/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Гражданский учет и контроль</a:t>
            </a:r>
          </a:p>
        </p:txBody>
      </p:sp>
      <p:sp>
        <p:nvSpPr>
          <p:cNvPr id="304" name="Shape 3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Проекты ФБК: РосПил, РосЖКХ, РосЯма + расследования + общественные кампании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https://fbk.info</a:t>
            </a:r>
            <a:r>
              <a:t> </a:t>
            </a:r>
          </a:p>
          <a:p>
            <a:pPr/>
            <a:r>
              <a:t>Сервис «Госзатраты»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clearspending.ru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Дарк веб и обход блокировок</a:t>
            </a:r>
          </a:p>
        </p:txBody>
      </p:sp>
      <p:sp>
        <p:nvSpPr>
          <p:cNvPr id="307" name="Shape 3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Медиа о дарквебе: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All Things Vice</a:t>
            </a:r>
            <a:r>
              <a:t> (eng),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DeepDotWeb</a:t>
            </a:r>
            <a:r>
              <a:t> (eng)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Браузер TOR: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TorProject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Каталог сайтов TOR: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Hidden Wiki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Поисковики внутри TOR: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Torch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Grams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Сервис для выхода в TOR из Web: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Tor2Web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Поисковик из Web по TOR: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OnionCity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Плагин для обхода блокировок: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ZenMate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 invalidUrl="" action="" tgtFrame="" tooltip="" history="1" highlightClick="0" endSnd="0"/>
              </a:rPr>
              <a:t>hola</a:t>
            </a:r>
            <a:r>
              <a:t>.</a:t>
            </a:r>
          </a:p>
          <a:p>
            <a:pPr marL="0" indent="0" defTabSz="408940">
              <a:spcBef>
                <a:spcPts val="2900"/>
              </a:spcBef>
              <a:buSzTx/>
              <a:buNone/>
              <a:defRPr sz="2500"/>
            </a:pPr>
            <a:r>
              <a:t>См. статью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 invalidUrl="" action="" tgtFrame="" tooltip="" history="1" highlightClick="0" endSnd="0"/>
              </a:rPr>
              <a:t>http://mediatoolbox.ru/blog/obratnaya-storona-interneta-vse-chto-nuzhno-znat-zhurnalistam-o-tyomnom-vebe-i-zapreshhennyih-saytah/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Финансирование</a:t>
            </a:r>
          </a:p>
        </p:txBody>
      </p:sp>
      <p:sp>
        <p:nvSpPr>
          <p:cNvPr id="310" name="Shape 3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Краудфандинг для журналистов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http://www.beaconreader.com/</a:t>
            </a:r>
            <a:r>
              <a:t> </a:t>
            </a:r>
          </a:p>
          <a:p>
            <a:pPr/>
            <a:r>
              <a:t>Краудфандинг для всех: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boomstarter.ru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planeta.ru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kickstarter.com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indiegogo.com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Полезные материалы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4100"/>
              </a:spcBef>
              <a:defRPr sz="3500"/>
            </a:pPr>
            <a:r>
              <a:t>Публикация «Источниковедение 2.0» («Журналист», июль 2015)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http://mediatoolbox.ru/factchecking/</a:t>
            </a:r>
            <a:r>
              <a:t> </a:t>
            </a:r>
          </a:p>
          <a:p>
            <a:pPr marL="418052" indent="-418052" defTabSz="549440">
              <a:spcBef>
                <a:spcPts val="3800"/>
              </a:spcBef>
              <a:defRPr sz="3300"/>
            </a:pPr>
            <a:r>
              <a:t>ИСТОЧНИКОВЕДЕНИЕ: ТЕОРИЯ. ИСТОРИЯ. МЕТОД. ИСТОЧНИКИ РОССИЙСКОЙ ИСТОРИИ 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http://window.edu.ru/resource/215/42215/files/index.html</a:t>
            </a:r>
            <a:r>
              <a:t> </a:t>
            </a:r>
          </a:p>
          <a:p>
            <a:pPr marL="418052" indent="-418052" defTabSz="549440">
              <a:spcBef>
                <a:spcPts val="3800"/>
              </a:spcBef>
              <a:defRPr sz="3300"/>
            </a:pPr>
            <a:r>
              <a:t>Сборник статей «Новые медиа в гуманитарном образовании»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http://www.slideshare.net/mkornev/ss-22943587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Стратегии и тактики расследований</a:t>
            </a:r>
          </a:p>
        </p:txBody>
      </p:sp>
      <p:pic>
        <p:nvPicPr>
          <p:cNvPr id="22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900" y="3232150"/>
            <a:ext cx="3429000" cy="328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4700" y="6741676"/>
            <a:ext cx="3810000" cy="2184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xfrm>
            <a:off x="1396999" y="2120900"/>
            <a:ext cx="10464801" cy="3302000"/>
          </a:xfrm>
          <a:prstGeom prst="rect">
            <a:avLst/>
          </a:prstGeom>
        </p:spPr>
        <p:txBody>
          <a:bodyPr/>
          <a:lstStyle>
            <a:lvl1pPr defTabSz="830861"/>
          </a:lstStyle>
          <a:p>
            <a:pPr/>
            <a:r>
              <a:t>Максим Корнев</a:t>
            </a:r>
          </a:p>
        </p:txBody>
      </p:sp>
      <p:sp>
        <p:nvSpPr>
          <p:cNvPr id="316" name="Shape 316"/>
          <p:cNvSpPr/>
          <p:nvPr>
            <p:ph type="body" sz="half" idx="1"/>
          </p:nvPr>
        </p:nvSpPr>
        <p:spPr>
          <a:xfrm>
            <a:off x="3009899" y="5956296"/>
            <a:ext cx="10464801" cy="3302006"/>
          </a:xfrm>
          <a:prstGeom prst="rect">
            <a:avLst/>
          </a:prstGeom>
        </p:spPr>
        <p:txBody>
          <a:bodyPr/>
          <a:lstStyle/>
          <a:p>
            <a:pPr algn="l" defTabSz="443991"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t>Читайте блог: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MediaToolbox.ru/blog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br>
              <a:rPr b="0">
                <a:latin typeface="Helvetica Light"/>
                <a:ea typeface="Helvetica Light"/>
                <a:cs typeface="Helvetica Light"/>
                <a:sym typeface="Helvetica Light"/>
              </a:rPr>
            </a:br>
            <a:r>
              <a:t>Подпишитесь в Telegram: @mediatoolbox</a:t>
            </a:r>
          </a:p>
          <a:p>
            <a:pPr algn="l" defTabSz="443991">
              <a:defRPr sz="2800"/>
            </a:pPr>
          </a:p>
          <a:p>
            <a:pPr algn="l" defTabSz="443991">
              <a:defRPr sz="2800"/>
            </a:pPr>
            <a:r>
              <a:t>Присоединяйтесь к «Новым медиа в гуманитарном образовании»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facebook.com/groups/316298941812274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  <a:br/>
          </a:p>
          <a:p>
            <a:pPr algn="l" defTabSz="443991">
              <a:defRPr sz="2800"/>
            </a:pPr>
            <a:r>
              <a:t>Мои презентации и сборники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slideshare.net/mkornev</a:t>
            </a:r>
            <a:r>
              <a:t> </a:t>
            </a:r>
          </a:p>
        </p:txBody>
      </p:sp>
      <p:pic>
        <p:nvPicPr>
          <p:cNvPr id="317" name="image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0762" y="592931"/>
            <a:ext cx="3343279" cy="330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00"/>
            </a:lvl1pPr>
          </a:lstStyle>
          <a:p>
            <a:pPr/>
            <a:r>
              <a:t>Используйте краудсорсинг</a:t>
            </a:r>
          </a:p>
        </p:txBody>
      </p:sp>
      <p:pic>
        <p:nvPicPr>
          <p:cNvPr id="228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983" y="2682375"/>
            <a:ext cx="9710218" cy="598631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1351963" y="8747566"/>
            <a:ext cx="84810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hlinkClick r:id="rId3" invalidUrl="" action="" tgtFrame="" tooltip="" history="1" highlightClick="0" endSnd="0"/>
              </a:rPr>
              <a:t>veri.ly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Спросите людей 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thequestion.ru</a:t>
            </a:r>
            <a:r>
              <a:rPr u="none">
                <a:solidFill>
                  <a:srgbClr val="000000"/>
                </a:solidFill>
                <a:uFillTx/>
              </a:rPr>
              <a:t>    </a:t>
            </a:r>
            <a:r>
              <a:rPr>
                <a:hlinkClick r:id="rId3" invalidUrl="" action="" tgtFrame="" tooltip="" history="1" highlightClick="0" endSnd="0"/>
              </a:rPr>
              <a:t>quora.com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pic>
        <p:nvPicPr>
          <p:cNvPr id="23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8875" y="2499817"/>
            <a:ext cx="10307049" cy="5029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7300"/>
            </a:lvl1pPr>
          </a:lstStyle>
          <a:p>
            <a:pPr/>
            <a:r>
              <a:t>Проверьте высказывания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</a:p>
          <a:p>
            <a:pPr marL="191135" indent="-191135" defTabSz="251206">
              <a:spcBef>
                <a:spcPts val="1800"/>
              </a:spcBef>
              <a:defRPr sz="1500"/>
            </a:pPr>
            <a:r>
              <a:t>Фактчекинг высказываний депутата Носова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https://meduza.io/feature/2016/03/04/deputat-gosdumy-dmitriy-nosov-opravdyvaet-stalina-i-govorit-nepravdu-faktchek-meduzy</a:t>
            </a:r>
            <a:r>
              <a:t>  </a:t>
            </a:r>
          </a:p>
        </p:txBody>
      </p:sp>
      <p:pic>
        <p:nvPicPr>
          <p:cNvPr id="237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174" y="2030615"/>
            <a:ext cx="9660454" cy="5969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Уточняйте перевод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2254" indent="-262254" defTabSz="344676">
              <a:spcBef>
                <a:spcPts val="2400"/>
              </a:spcBef>
              <a:defRPr sz="2100"/>
            </a:pPr>
          </a:p>
          <a:p>
            <a:pPr marL="262254" indent="-262254" defTabSz="344676">
              <a:spcBef>
                <a:spcPts val="2400"/>
              </a:spcBef>
              <a:defRPr sz="2100"/>
            </a:pPr>
          </a:p>
          <a:p>
            <a:pPr marL="262254" indent="-262254" defTabSz="344676">
              <a:spcBef>
                <a:spcPts val="2400"/>
              </a:spcBef>
              <a:defRPr sz="2100"/>
            </a:pPr>
          </a:p>
          <a:p>
            <a:pPr marL="262254" indent="-262254" defTabSz="344676">
              <a:spcBef>
                <a:spcPts val="2400"/>
              </a:spcBef>
              <a:defRPr sz="2100"/>
            </a:pPr>
          </a:p>
          <a:p>
            <a:pPr marL="262254" indent="-262254" defTabSz="344676">
              <a:spcBef>
                <a:spcPts val="2400"/>
              </a:spcBef>
              <a:defRPr sz="2100"/>
            </a:pPr>
          </a:p>
          <a:p>
            <a:pPr marL="262254" indent="-262254" defTabSz="344676">
              <a:spcBef>
                <a:spcPts val="2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62254" indent="-262254" defTabSz="344676">
              <a:spcBef>
                <a:spcPts val="2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62254" indent="-262254" defTabSz="344676">
              <a:spcBef>
                <a:spcPts val="2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62254" indent="-262254" defTabSz="344676">
              <a:spcBef>
                <a:spcPts val="2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62254" indent="-262254" defTabSz="344676">
              <a:spcBef>
                <a:spcPts val="2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62254" indent="-262254" defTabSz="344676">
              <a:spcBef>
                <a:spcPts val="2400"/>
              </a:spcBef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hlinkClick r:id="rId2" invalidUrl="" action="" tgtFrame="" tooltip="" history="1" highlightClick="0" endSnd="0"/>
              </a:rPr>
              <a:t>https://meduza.io/feature/2016/03/16/slovar-propogandista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pic>
        <p:nvPicPr>
          <p:cNvPr id="241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300" y="2133600"/>
            <a:ext cx="11099800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5700" y="4108450"/>
            <a:ext cx="8509000" cy="44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Эксперты: Лапшеснималочная 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https://noodleremover.news/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pic>
        <p:nvPicPr>
          <p:cNvPr id="246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814" y="2283340"/>
            <a:ext cx="11975172" cy="5508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Ресурсы: StopFake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</a:p>
          <a:p>
            <a:pPr marL="293369" indent="-293369" defTabSz="385572">
              <a:spcBef>
                <a:spcPts val="2700"/>
              </a:spcBef>
              <a:defRPr sz="2300"/>
            </a:pPr>
            <a:r>
              <a:t>Раздел «Инструменты»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http://www.stopfake.org/category/instrumenty/</a:t>
            </a:r>
            <a:r>
              <a:t> </a:t>
            </a:r>
          </a:p>
        </p:txBody>
      </p:sp>
      <p:pic>
        <p:nvPicPr>
          <p:cNvPr id="25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9863" y="2622774"/>
            <a:ext cx="6325076" cy="4717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