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453FD-2C3D-4757-A327-CD336E1ACF1C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89B8-5A47-4C86-B981-8DD95007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региональные (местные) финансы?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Что такое бюджетный процесс?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В.И. Клисторин</a:t>
            </a:r>
          </a:p>
          <a:p>
            <a:r>
              <a:rPr lang="ru-RU" dirty="0" smtClean="0"/>
              <a:t>14.11.2014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63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Форма образования и расходования денежных средств;</a:t>
            </a:r>
          </a:p>
          <a:p>
            <a:r>
              <a:rPr lang="ru-RU" sz="3600" dirty="0" smtClean="0"/>
              <a:t>Основной централизованный фонд;</a:t>
            </a:r>
          </a:p>
          <a:p>
            <a:r>
              <a:rPr lang="ru-RU" sz="3600" dirty="0" smtClean="0"/>
              <a:t>Основной финансовый план;</a:t>
            </a:r>
          </a:p>
          <a:p>
            <a:r>
              <a:rPr lang="ru-RU" sz="3600" dirty="0" smtClean="0"/>
              <a:t>Совокупность финансовых отношений;</a:t>
            </a:r>
          </a:p>
          <a:p>
            <a:r>
              <a:rPr lang="ru-RU" sz="3600" dirty="0" smtClean="0"/>
              <a:t>Финансовый регулятор.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Нормативно-правовой акт;</a:t>
            </a:r>
          </a:p>
          <a:p>
            <a:r>
              <a:rPr lang="ru-RU" dirty="0" smtClean="0"/>
              <a:t>Финансовый план;</a:t>
            </a:r>
          </a:p>
          <a:p>
            <a:r>
              <a:rPr lang="ru-RU" dirty="0" smtClean="0"/>
              <a:t>Информационный </a:t>
            </a:r>
            <a:r>
              <a:rPr lang="ru-RU" smtClean="0"/>
              <a:t>документ.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Бюджетная систем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Федеральный бюджет;</a:t>
            </a:r>
          </a:p>
          <a:p>
            <a:r>
              <a:rPr lang="ru-RU" dirty="0" smtClean="0"/>
              <a:t>Бюджеты субъектов РФ (региональные бюджеты);</a:t>
            </a:r>
          </a:p>
          <a:p>
            <a:r>
              <a:rPr lang="ru-RU" dirty="0" smtClean="0"/>
              <a:t>Консолидированные региональные бюджеты ;</a:t>
            </a:r>
          </a:p>
          <a:p>
            <a:r>
              <a:rPr lang="ru-RU" dirty="0" smtClean="0"/>
              <a:t>Бюджеты муниципальных образований;</a:t>
            </a:r>
          </a:p>
          <a:p>
            <a:r>
              <a:rPr lang="ru-RU" dirty="0" smtClean="0"/>
              <a:t>Бюджеты государственных внебюджетных фондов (пенсионный, медицинского и социального страхования, занятости);</a:t>
            </a:r>
          </a:p>
          <a:p>
            <a:r>
              <a:rPr lang="ru-RU" dirty="0" smtClean="0"/>
              <a:t>Консолидированный бюджет РФ.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Бюджетный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принятие бюджета;</a:t>
            </a:r>
          </a:p>
          <a:p>
            <a:r>
              <a:rPr lang="ru-RU" dirty="0" smtClean="0"/>
              <a:t>Исполнение бюджета;</a:t>
            </a:r>
          </a:p>
          <a:p>
            <a:r>
              <a:rPr lang="ru-RU" dirty="0" smtClean="0"/>
              <a:t>Подготовка и утверждение отчета об исполнении бюджета;</a:t>
            </a:r>
          </a:p>
          <a:p>
            <a:r>
              <a:rPr lang="ru-RU" dirty="0" smtClean="0"/>
              <a:t>Контроль за исполнением бюджета (Счетная палата РФ. Счетные палаты субъектов РФ, ФНС РФ, Прокуратура РФ и т.д.)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 о местном самоуправлении в России принимался в 1991, 1995 и 2003 годах. Последний вариант закона целиком вступил в действие в 2009 г. Но в него до сих пор ежегодно вносятся иногда весьма существенные поправки. Кроме этого закона на состояние и развитие местного самоуправления влияют и другие федеральные законы: налоговый и бюджетный кодексы, Федеральный закон N 126-ФЗ «О финансовых основах местного самоуправления в Российской Федерации», Федеральный закон № 184-ФЗ «Об общих принципах организации законодательных (представительных) и исполнительных органов государственной власти субъектов Российской Федерации»  и др.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вопросам местного значения законодательство относит: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7232"/>
          </a:xfrm>
        </p:spPr>
        <p:txBody>
          <a:bodyPr>
            <a:noAutofit/>
          </a:bodyPr>
          <a:lstStyle/>
          <a:p>
            <a:pPr lvl="0">
              <a:lnSpc>
                <a:spcPts val="1700"/>
              </a:lnSpc>
            </a:pPr>
            <a:r>
              <a:rPr lang="ru-RU" sz="1800" dirty="0" smtClean="0"/>
              <a:t>формирование, утверждение, исполнение бюджета; 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установление, изменение и отмена местных налогов и сборов;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владение, пользование и распоряжение муниципальным имуществом; 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организацию </a:t>
            </a:r>
            <a:r>
              <a:rPr lang="ru-RU" sz="1800" dirty="0" err="1" smtClean="0"/>
              <a:t>электро</a:t>
            </a:r>
            <a:r>
              <a:rPr lang="ru-RU" sz="1800" dirty="0" smtClean="0"/>
              <a:t>-, тепло-, </a:t>
            </a:r>
            <a:r>
              <a:rPr lang="ru-RU" sz="1800" dirty="0" err="1" smtClean="0"/>
              <a:t>газо</a:t>
            </a:r>
            <a:r>
              <a:rPr lang="ru-RU" sz="1800" dirty="0" smtClean="0"/>
              <a:t>- и водоснабжения населения, снабжения населения топливом;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содержание и строительство местных автомобильных дорог, мостов и иных транспортных инженерных сооружений;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организацию транспортного обслуживания населения;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участие в предупреждении и ликвидации последствий чрезвычайных ситуаций;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обеспечение первичных мер пожарной безопасности, охраны общественного порядка;</a:t>
            </a:r>
          </a:p>
          <a:p>
            <a:pPr lvl="0">
              <a:lnSpc>
                <a:spcPts val="1700"/>
              </a:lnSpc>
            </a:pPr>
            <a:r>
              <a:rPr lang="ru-RU" sz="1800" dirty="0" smtClean="0"/>
              <a:t>создание условий для обеспечения жителей поселения услугами связи, общественного питания, торговли и бытового обслуживания. </a:t>
            </a:r>
          </a:p>
          <a:p>
            <a:pPr lvl="0">
              <a:lnSpc>
                <a:spcPts val="1700"/>
              </a:lnSpc>
              <a:buNone/>
            </a:pPr>
            <a:r>
              <a:rPr lang="ru-RU" sz="1800" dirty="0" smtClean="0"/>
              <a:t>	Кроме того, на муниципальный уровень власти в значительной мере переданы полномочия по обеспечению населения жильем, льготами для определенных категорий граждан,  выполнению решений государственных органов власти в области образования и здравоохранения.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Прогноз основных параметров бюджетов бюджетной системы </a:t>
            </a:r>
            <a:br>
              <a:rPr lang="ru-RU" sz="2400" dirty="0" smtClean="0"/>
            </a:br>
            <a:r>
              <a:rPr lang="ru-RU" sz="2400" dirty="0" smtClean="0"/>
              <a:t>Российской Федерации, % ВВП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7"/>
          <a:ext cx="8363271" cy="5517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083018"/>
                <a:gridCol w="1194753"/>
                <a:gridCol w="1194753"/>
                <a:gridCol w="1194753"/>
                <a:gridCol w="1194753"/>
                <a:gridCol w="1194753"/>
              </a:tblGrid>
              <a:tr h="38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0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Доходы (без учета межбюджетных трансфертов)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0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Расходы (без учета межбюджетных трансфертов)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Дефицит (профицит)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312">
                <a:tc>
                  <a:txBody>
                    <a:bodyPr/>
                    <a:lstStyle/>
                    <a:p>
                      <a:r>
                        <a:rPr lang="ru-RU" dirty="0" smtClean="0"/>
                        <a:t>ФБ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Дефицит (профицит)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Ненефтегазовый дефицит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-9,6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-8,5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-7,8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-7,8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-7,0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-6,0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Резервный фонд и ФНБ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Государственный долг 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Консолидированные бюджеты субъектов Российской Федерации, % ВВП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99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Дефицит/профицит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-0,02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487</Words>
  <Application>Microsoft Office PowerPoint</Application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такое региональные (местные) финансы?  Что такое бюджетный процесс? </vt:lpstr>
      <vt:lpstr>Бюджет</vt:lpstr>
      <vt:lpstr>Бюджет</vt:lpstr>
      <vt:lpstr>Бюджетная систем РФ</vt:lpstr>
      <vt:lpstr>Бюджетный период</vt:lpstr>
      <vt:lpstr>Нормативно-правовая база</vt:lpstr>
      <vt:lpstr>К вопросам местного значения законодательство относит:</vt:lpstr>
      <vt:lpstr>Прогноз основных параметров бюджетов бюджетной системы  Российской Федерации, % ВВП  </vt:lpstr>
      <vt:lpstr>Консолидированные бюджеты субъектов Российской Федерации, % ВВП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 и Вова</dc:creator>
  <cp:lastModifiedBy>vip</cp:lastModifiedBy>
  <cp:revision>14</cp:revision>
  <dcterms:created xsi:type="dcterms:W3CDTF">2014-11-12T13:34:29Z</dcterms:created>
  <dcterms:modified xsi:type="dcterms:W3CDTF">2016-03-07T06:31:26Z</dcterms:modified>
</cp:coreProperties>
</file>