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4"/>
  </p:notesMasterIdLst>
  <p:sldIdLst>
    <p:sldId id="256" r:id="rId2"/>
    <p:sldId id="286" r:id="rId3"/>
    <p:sldId id="257" r:id="rId4"/>
    <p:sldId id="261" r:id="rId5"/>
    <p:sldId id="279" r:id="rId6"/>
    <p:sldId id="260" r:id="rId7"/>
    <p:sldId id="259" r:id="rId8"/>
    <p:sldId id="262" r:id="rId9"/>
    <p:sldId id="263" r:id="rId10"/>
    <p:sldId id="264" r:id="rId11"/>
    <p:sldId id="258" r:id="rId12"/>
    <p:sldId id="280" r:id="rId13"/>
    <p:sldId id="276" r:id="rId14"/>
    <p:sldId id="265" r:id="rId15"/>
    <p:sldId id="273" r:id="rId16"/>
    <p:sldId id="274" r:id="rId17"/>
    <p:sldId id="278" r:id="rId18"/>
    <p:sldId id="266" r:id="rId19"/>
    <p:sldId id="281" r:id="rId20"/>
    <p:sldId id="288" r:id="rId21"/>
    <p:sldId id="267" r:id="rId22"/>
    <p:sldId id="268" r:id="rId23"/>
    <p:sldId id="289" r:id="rId24"/>
    <p:sldId id="269" r:id="rId25"/>
    <p:sldId id="270" r:id="rId26"/>
    <p:sldId id="271" r:id="rId27"/>
    <p:sldId id="272" r:id="rId28"/>
    <p:sldId id="283" r:id="rId29"/>
    <p:sldId id="284" r:id="rId30"/>
    <p:sldId id="285" r:id="rId31"/>
    <p:sldId id="287" r:id="rId32"/>
    <p:sldId id="282" r:id="rId33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294F4-ABB8-4843-80EA-8CA5B897EFD3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A3B-487E-4E2E-8A73-127A15B9C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04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Victor </a:t>
            </a:r>
            <a:r>
              <a:rPr lang="ru-RU" dirty="0" err="1" smtClean="0"/>
              <a:t>Marie</a:t>
            </a:r>
            <a:r>
              <a:rPr lang="ru-RU" dirty="0" smtClean="0"/>
              <a:t> Hugo; (26 февраля 1802, Безансон — 22 мая 1885, Париж) — французский писатель (поэт, прозаик и драматург), глава и теоретик французского романтизма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C7A3B-487E-4E2E-8A73-127A15B9C05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/>
            <a:fld id="{8FFBD3AD-D4F1-4C74-89EF-786EB132C787}" type="slidenum">
              <a:rPr lang="en-US">
                <a:solidFill>
                  <a:srgbClr val="000000"/>
                </a:solidFill>
              </a:rPr>
              <a:pPr eaLnBrk="1" hangingPunct="1"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2950"/>
            <a:ext cx="4932363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45" y="4690822"/>
            <a:ext cx="5433934" cy="443978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7735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/>
            <a:fld id="{8EE0D95E-1479-4208-B91C-48A841CF529C}" type="slidenum">
              <a:rPr lang="en-US">
                <a:solidFill>
                  <a:srgbClr val="000000"/>
                </a:solidFill>
              </a:rPr>
              <a:pPr eaLnBrk="1" hangingPunct="1"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3848566" y="9378485"/>
            <a:ext cx="2945874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9BE64B2-970B-4471-9528-FF823EDA4EBD}" type="slidenum">
              <a:rPr lang="en-GB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29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608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2950"/>
            <a:ext cx="4932363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445" y="4690823"/>
            <a:ext cx="5437170" cy="44429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smtClean="0">
              <a:latin typeface="Arial" charset="0"/>
              <a:cs typeface="Arial Unicode MS" charset="0"/>
            </a:endParaRP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3850182" y="9378485"/>
            <a:ext cx="294425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40FBD43-63F2-4DB5-BF44-E054BCAE581C}" type="slidenum">
              <a:rPr lang="sv-SE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buClrTx/>
                <a:buFontTx/>
                <a:buNone/>
              </a:pPr>
              <a:t>29</a:t>
            </a:fld>
            <a:endParaRPr lang="sv-SE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9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/>
            <a:fld id="{A283FE18-C761-4B82-A970-07552A7968DB}" type="slidenum">
              <a:rPr lang="en-US">
                <a:solidFill>
                  <a:srgbClr val="000000"/>
                </a:solidFill>
              </a:rPr>
              <a:pPr eaLnBrk="1" hangingPunct="1"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48566" y="9378485"/>
            <a:ext cx="2945874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6F63925-E87F-48C9-B436-9265C274B2AC}" type="slidenum">
              <a:rPr 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379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2950"/>
            <a:ext cx="4932363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79445" y="4690823"/>
            <a:ext cx="5437170" cy="47887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marL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None/>
            </a:pPr>
            <a:endParaRPr lang="en-GB" dirty="0" smtClean="0"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D7188E-1AAD-104A-BA53-A787F2074B0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A5718B-27EA-4541-A4CD-7826F919B9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e-publique.f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-konsultation.d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-konsultation.de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akradet.no/" TargetMode="External"/><Relationship Id="rId2" Type="http://schemas.openxmlformats.org/officeDocument/2006/relationships/hyperlink" Target="http://www.lambeth-in-numbers.co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esti.ee/eng/" TargetMode="External"/><Relationship Id="rId4" Type="http://schemas.openxmlformats.org/officeDocument/2006/relationships/hyperlink" Target="http://www.e-albania.a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Общественный контроль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Международная практика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Омбудс</a:t>
            </a:r>
            <a:r>
              <a:rPr lang="ru-RU" dirty="0" smtClean="0"/>
              <a:t>- «ЛЮДИ»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/>
              <a:t>В 70% стран </a:t>
            </a:r>
            <a:r>
              <a:rPr lang="ru-RU" sz="2800" dirty="0" smtClean="0"/>
              <a:t>назначают </a:t>
            </a:r>
            <a:r>
              <a:rPr lang="ru-RU" sz="2800" dirty="0"/>
              <a:t>независимого Омбудсмена или </a:t>
            </a:r>
            <a:r>
              <a:rPr lang="ru-RU" sz="2800" dirty="0" smtClean="0"/>
              <a:t>Уполномоченного в отдельных областях общественного контроля</a:t>
            </a:r>
          </a:p>
          <a:p>
            <a:pPr lvl="1"/>
            <a:r>
              <a:rPr lang="ru-RU" sz="2400" dirty="0" smtClean="0"/>
              <a:t>«Приемщик жалоб» </a:t>
            </a:r>
            <a:r>
              <a:rPr lang="ru-RU" sz="2400" dirty="0"/>
              <a:t>по политике вооруженных сил (Германия</a:t>
            </a:r>
            <a:r>
              <a:rPr lang="ru-RU" sz="2400" dirty="0" smtClean="0"/>
              <a:t>)</a:t>
            </a:r>
            <a:endParaRPr lang="ru-RU" sz="2400" dirty="0"/>
          </a:p>
          <a:p>
            <a:pPr lvl="1"/>
            <a:r>
              <a:rPr lang="ru-RU" sz="2400" dirty="0" smtClean="0"/>
              <a:t>Омбудсмен </a:t>
            </a:r>
            <a:r>
              <a:rPr lang="ru-RU" sz="2400" dirty="0"/>
              <a:t>по доступности информации (Австралия</a:t>
            </a:r>
            <a:r>
              <a:rPr lang="ru-RU" sz="2400" dirty="0" smtClean="0"/>
              <a:t>)</a:t>
            </a:r>
            <a:endParaRPr lang="ru-RU" sz="2400" dirty="0"/>
          </a:p>
          <a:p>
            <a:pPr lvl="1"/>
            <a:r>
              <a:rPr lang="ru-RU" sz="2400" dirty="0" smtClean="0"/>
              <a:t>Омбудсмен </a:t>
            </a:r>
            <a:r>
              <a:rPr lang="ru-RU" sz="2400" dirty="0"/>
              <a:t>по </a:t>
            </a:r>
            <a:r>
              <a:rPr lang="ru-RU" sz="2400" dirty="0" smtClean="0"/>
              <a:t>вопросам здравоохранения </a:t>
            </a:r>
            <a:r>
              <a:rPr lang="ru-RU" sz="2400" dirty="0"/>
              <a:t>(Великобритания)</a:t>
            </a:r>
            <a:r>
              <a:rPr lang="ru-RU" sz="2400" dirty="0" smtClean="0"/>
              <a:t>.</a:t>
            </a:r>
          </a:p>
          <a:p>
            <a:r>
              <a:rPr lang="ru-RU" sz="2800" dirty="0" smtClean="0"/>
              <a:t>В 50</a:t>
            </a:r>
            <a:r>
              <a:rPr lang="en-US" sz="2800" dirty="0" smtClean="0"/>
              <a:t>%</a:t>
            </a:r>
            <a:r>
              <a:rPr lang="ru-RU" sz="2800" dirty="0" smtClean="0"/>
              <a:t> стран Омбудсмен назначен Парламентом; в других назначен министерствами/иными органами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8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Законодательство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Предусматривается </a:t>
            </a:r>
            <a:r>
              <a:rPr lang="ru-RU" dirty="0"/>
              <a:t>не одним единым </a:t>
            </a:r>
            <a:r>
              <a:rPr lang="ru-RU" dirty="0" smtClean="0"/>
              <a:t>законом, а</a:t>
            </a:r>
            <a:r>
              <a:rPr lang="en-US" dirty="0" smtClean="0">
                <a:effectLst/>
              </a:rPr>
              <a:t> </a:t>
            </a:r>
            <a:r>
              <a:rPr lang="ru-RU" dirty="0" smtClean="0"/>
              <a:t>отдельными законами </a:t>
            </a:r>
            <a:r>
              <a:rPr lang="ru-RU" dirty="0"/>
              <a:t>и </a:t>
            </a:r>
            <a:r>
              <a:rPr lang="ru-RU" dirty="0" smtClean="0"/>
              <a:t>нормативными актами в конкретных областях</a:t>
            </a:r>
          </a:p>
          <a:p>
            <a:endParaRPr lang="ru-RU" dirty="0" smtClean="0"/>
          </a:p>
          <a:p>
            <a:r>
              <a:rPr lang="ru-RU" dirty="0" smtClean="0"/>
              <a:t>Обязывающие или необязывающие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Законодательство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ru-RU" dirty="0" smtClean="0"/>
              <a:t>Обязывающие</a:t>
            </a:r>
          </a:p>
          <a:p>
            <a:pPr lvl="1"/>
            <a:r>
              <a:rPr lang="ru-RU" dirty="0" smtClean="0"/>
              <a:t>Румыния: Закон «О прозрачном принятии решений государственными и муниципальными органами власти» (2003)</a:t>
            </a:r>
          </a:p>
          <a:p>
            <a:pPr lvl="1"/>
            <a:r>
              <a:rPr lang="ru-RU" dirty="0"/>
              <a:t>Венгрия: Ст. 36 Конституции</a:t>
            </a:r>
            <a:r>
              <a:rPr lang="en-US" dirty="0" smtClean="0">
                <a:effectLst/>
              </a:rPr>
              <a:t> 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ООН: </a:t>
            </a:r>
            <a:r>
              <a:rPr lang="ru-RU" dirty="0" err="1" smtClean="0"/>
              <a:t>Орхусская</a:t>
            </a:r>
            <a:r>
              <a:rPr lang="ru-RU" dirty="0" smtClean="0"/>
              <a:t> конвенция (1998)</a:t>
            </a:r>
          </a:p>
          <a:p>
            <a:r>
              <a:rPr lang="ru-RU" dirty="0" smtClean="0"/>
              <a:t>Необязывающие</a:t>
            </a:r>
          </a:p>
          <a:p>
            <a:pPr lvl="1"/>
            <a:r>
              <a:rPr lang="ru-RU" dirty="0" smtClean="0"/>
              <a:t>Великобритания: Нормы и правила  консультаций (от 2000 г., с изм. от 2008 г.)</a:t>
            </a:r>
          </a:p>
          <a:p>
            <a:pPr lvl="1"/>
            <a:r>
              <a:rPr lang="ru-RU" dirty="0" smtClean="0"/>
              <a:t>Австрия: «Стандарты по участию общественности – рекомендации»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5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Международные документы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08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ООН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/>
              <a:t>Орхусская</a:t>
            </a:r>
            <a:r>
              <a:rPr lang="ru-RU" i="1" dirty="0"/>
              <a:t> конвенция Европейской Экономической Комиссии ООН (1998</a:t>
            </a:r>
            <a:r>
              <a:rPr lang="ru-RU" i="1" dirty="0" smtClean="0"/>
              <a:t>): </a:t>
            </a:r>
            <a:r>
              <a:rPr lang="ru-RU" dirty="0"/>
              <a:t>доступ к информации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  участие </a:t>
            </a:r>
            <a:r>
              <a:rPr lang="ru-RU" dirty="0"/>
              <a:t>общественности в принятии </a:t>
            </a:r>
            <a:r>
              <a:rPr lang="ru-RU" dirty="0" smtClean="0"/>
              <a:t>решений, </a:t>
            </a:r>
          </a:p>
          <a:p>
            <a:pPr marL="0" indent="0">
              <a:buNone/>
            </a:pPr>
            <a:r>
              <a:rPr lang="ru-RU" dirty="0" smtClean="0"/>
              <a:t>   доступ </a:t>
            </a:r>
            <a:r>
              <a:rPr lang="ru-RU" dirty="0"/>
              <a:t>к правосудию по вопросам, касающимся окружающей среды</a:t>
            </a:r>
            <a:r>
              <a:rPr lang="en-US" dirty="0" smtClean="0">
                <a:effectLst/>
              </a:rPr>
              <a:t> </a:t>
            </a:r>
            <a:endParaRPr lang="ru-RU" dirty="0"/>
          </a:p>
          <a:p>
            <a:r>
              <a:rPr lang="ru-RU" i="1" dirty="0"/>
              <a:t>ООН Служба по сотрудничеству с некоммерческими </a:t>
            </a:r>
            <a:r>
              <a:rPr lang="ru-RU" i="1" dirty="0" smtClean="0"/>
              <a:t>организациями</a:t>
            </a:r>
            <a:r>
              <a:rPr lang="ru-RU" dirty="0"/>
              <a:t> </a:t>
            </a:r>
            <a:r>
              <a:rPr lang="ru-RU" dirty="0" smtClean="0"/>
              <a:t>: участие </a:t>
            </a:r>
            <a:r>
              <a:rPr lang="ru-RU" dirty="0"/>
              <a:t>представителей некоммерческого сектора в принятии решений</a:t>
            </a:r>
            <a:r>
              <a:rPr lang="en-US" dirty="0" smtClean="0">
                <a:effectLst/>
              </a:rPr>
              <a:t> </a:t>
            </a:r>
            <a:endParaRPr lang="ru-R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90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Европейский Союз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Ст. 10 </a:t>
            </a:r>
            <a:r>
              <a:rPr lang="ru-RU" i="1" dirty="0" smtClean="0"/>
              <a:t>Лиссабонского договора Европейского Союза</a:t>
            </a:r>
            <a:r>
              <a:rPr lang="ru-RU" dirty="0" smtClean="0"/>
              <a:t> (2007): </a:t>
            </a:r>
            <a:r>
              <a:rPr lang="ru-RU" dirty="0"/>
              <a:t>право граждан и общественных организаций участвовать в политической </a:t>
            </a:r>
            <a:r>
              <a:rPr lang="ru-RU" dirty="0" smtClean="0"/>
              <a:t>жизни</a:t>
            </a:r>
            <a:r>
              <a:rPr lang="ru-RU" dirty="0"/>
              <a:t> </a:t>
            </a:r>
            <a:r>
              <a:rPr lang="ru-RU" dirty="0" smtClean="0"/>
              <a:t>Союза </a:t>
            </a:r>
          </a:p>
          <a:p>
            <a:endParaRPr lang="ru-RU" i="1" dirty="0" smtClean="0"/>
          </a:p>
          <a:p>
            <a:r>
              <a:rPr lang="ru-RU" i="1" dirty="0" smtClean="0"/>
              <a:t>«</a:t>
            </a:r>
            <a:r>
              <a:rPr lang="ru-RU" i="1" dirty="0"/>
              <a:t>К укрепленной культуре консультации и диалога – общие принципы и минимальные стандарты для консультации </a:t>
            </a:r>
            <a:r>
              <a:rPr lang="ru-RU" i="1" dirty="0" smtClean="0"/>
              <a:t> с заинтересованными лицами»</a:t>
            </a:r>
            <a:r>
              <a:rPr lang="ru-RU" dirty="0" smtClean="0"/>
              <a:t> (2002)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 Европы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«Кодекс лучшей практики для участия гражданского общества в процессе принятия решений государством»</a:t>
            </a:r>
            <a:r>
              <a:rPr lang="ru-RU" dirty="0" smtClean="0"/>
              <a:t> (2009)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</a:t>
            </a:r>
            <a:endParaRPr lang="ru-RU" dirty="0" smtClean="0"/>
          </a:p>
          <a:p>
            <a:r>
              <a:rPr lang="ru-RU" dirty="0"/>
              <a:t>Ст. 32 </a:t>
            </a:r>
            <a:r>
              <a:rPr lang="ru-RU" i="1" dirty="0"/>
              <a:t>Постановления 2006/43/ЕК Европейского Парламента и Совета Европы</a:t>
            </a:r>
            <a:r>
              <a:rPr lang="ru-RU" dirty="0"/>
              <a:t> (</a:t>
            </a:r>
            <a:r>
              <a:rPr lang="ru-RU" dirty="0" smtClean="0"/>
              <a:t>2006): государственная ревизия</a:t>
            </a:r>
            <a:r>
              <a:rPr lang="ru-RU" dirty="0"/>
              <a:t> </a:t>
            </a:r>
            <a:r>
              <a:rPr lang="ru-RU" dirty="0" smtClean="0"/>
              <a:t>и общественный контроль над бюджетным процессом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практика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Франция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Закон </a:t>
            </a:r>
            <a:r>
              <a:rPr lang="ru-RU" dirty="0" smtClean="0"/>
              <a:t>«</a:t>
            </a:r>
            <a:r>
              <a:rPr lang="ru-RU" dirty="0"/>
              <a:t>О защите окружающей </a:t>
            </a:r>
            <a:r>
              <a:rPr lang="ru-RU" dirty="0" smtClean="0"/>
              <a:t>среды» (1995)</a:t>
            </a:r>
          </a:p>
          <a:p>
            <a:r>
              <a:rPr lang="ru-RU" dirty="0"/>
              <a:t>Закон о модернизации общественного диалога </a:t>
            </a:r>
            <a:r>
              <a:rPr lang="ru-RU" dirty="0" smtClean="0"/>
              <a:t>(2007): создание сети «социальных партнеров»- консультантов</a:t>
            </a:r>
            <a:endParaRPr lang="ru-RU" dirty="0" smtClean="0">
              <a:effectLst/>
            </a:endParaRPr>
          </a:p>
          <a:p>
            <a:r>
              <a:rPr lang="ru-RU" dirty="0" err="1"/>
              <a:t>Гренельские</a:t>
            </a:r>
            <a:r>
              <a:rPr lang="ru-RU" dirty="0"/>
              <a:t> соглашения по защите окружающей </a:t>
            </a:r>
            <a:r>
              <a:rPr lang="ru-RU" dirty="0" smtClean="0"/>
              <a:t>среды (2007)</a:t>
            </a:r>
          </a:p>
          <a:p>
            <a:r>
              <a:rPr lang="ru-RU" dirty="0" smtClean="0"/>
              <a:t>Закон «</a:t>
            </a:r>
            <a:r>
              <a:rPr lang="ru-RU" dirty="0"/>
              <a:t>Об административной прозрачности» </a:t>
            </a:r>
            <a:r>
              <a:rPr lang="ru-RU" dirty="0" smtClean="0"/>
              <a:t>(1978)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Франция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Национальный комитет по общественным </a:t>
            </a:r>
            <a:r>
              <a:rPr lang="ru-RU" dirty="0" smtClean="0"/>
              <a:t>дебатам (2002); состоит из 21 члена представителей бизнеса и гражданского общества</a:t>
            </a:r>
          </a:p>
          <a:p>
            <a:r>
              <a:rPr lang="ru-RU" dirty="0"/>
              <a:t>Социальный и экономический совет Франции</a:t>
            </a:r>
            <a:r>
              <a:rPr lang="en-US" dirty="0" smtClean="0">
                <a:effectLst/>
              </a:rPr>
              <a:t> </a:t>
            </a:r>
            <a:r>
              <a:rPr lang="ru-RU" dirty="0" smtClean="0">
                <a:effectLst/>
              </a:rPr>
              <a:t>(1946): независимая оценка политики и проведение общественных </a:t>
            </a:r>
            <a:r>
              <a:rPr lang="ru-RU" dirty="0"/>
              <a:t>к</a:t>
            </a:r>
            <a:r>
              <a:rPr lang="ru-RU" dirty="0" smtClean="0">
                <a:effectLst/>
              </a:rPr>
              <a:t>онсультаций</a:t>
            </a:r>
          </a:p>
          <a:p>
            <a:r>
              <a:rPr lang="ru-RU" dirty="0" smtClean="0"/>
              <a:t>«</a:t>
            </a:r>
            <a:r>
              <a:rPr lang="ru-RU" dirty="0" smtClean="0">
                <a:hlinkClick r:id="rId2"/>
              </a:rPr>
              <a:t>Публичная жизнь</a:t>
            </a:r>
            <a:r>
              <a:rPr lang="ru-RU" dirty="0" smtClean="0"/>
              <a:t>» веб-портал для обсуждения законопроектов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u="sng" dirty="0">
                <a:solidFill>
                  <a:srgbClr val="0070C0"/>
                </a:solidFill>
              </a:rPr>
              <a:t>http://www.vie-publique.fr/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7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dirty="0"/>
              <a:t>Три принципа демократии по которым «нанесен удар»?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Господа, хотя по основным  принципам, на которых основана всякая демократия, был нанесен тяжелый удар, все же, поскольку будущее никогда не бывает закрыто, и сейчас еще не поздно напомнить об этих принципах. Эти принципы, на мой взгляд, таковы: </a:t>
            </a:r>
            <a:r>
              <a:rPr lang="ru-RU" dirty="0" smtClean="0"/>
              <a:t>…………………..?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6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rgbClr val="0070C0"/>
                </a:solidFill>
              </a:rPr>
              <a:t>www.vie-publique.fr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55" y="1641230"/>
            <a:ext cx="6794339" cy="4783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8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Великобритания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Законопроект о местном аудите (</a:t>
            </a:r>
            <a:r>
              <a:rPr lang="ru-RU" dirty="0" smtClean="0"/>
              <a:t>2013): передача надзора на местный уровень</a:t>
            </a:r>
          </a:p>
          <a:p>
            <a:r>
              <a:rPr lang="ru-RU" dirty="0" smtClean="0"/>
              <a:t>Закон об общественных органах (2011): избранные консультативные комитеты</a:t>
            </a:r>
          </a:p>
          <a:p>
            <a:r>
              <a:rPr lang="ru-RU" dirty="0" smtClean="0"/>
              <a:t>Нормы </a:t>
            </a:r>
            <a:r>
              <a:rPr lang="ru-RU" dirty="0"/>
              <a:t>и правила по консультации (от 2000 г., с изм. от 2008 г.</a:t>
            </a:r>
            <a:r>
              <a:rPr lang="ru-RU" dirty="0" smtClean="0"/>
              <a:t>): минимальные стандарты и процедуры участия граждан и НКО в политике</a:t>
            </a:r>
          </a:p>
          <a:p>
            <a:r>
              <a:rPr lang="ru-RU" dirty="0" smtClean="0"/>
              <a:t>Специальные временные </a:t>
            </a:r>
            <a:r>
              <a:rPr lang="ru-RU" dirty="0"/>
              <a:t>комитетов по рассмотрению правовых вопросов</a:t>
            </a:r>
            <a:r>
              <a:rPr lang="en-US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1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Германия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1180"/>
          </a:xfrm>
        </p:spPr>
        <p:txBody>
          <a:bodyPr>
            <a:normAutofit/>
          </a:bodyPr>
          <a:lstStyle/>
          <a:p>
            <a:r>
              <a:rPr lang="ru-RU" dirty="0"/>
              <a:t>Акт о гражданском портале (2008</a:t>
            </a:r>
            <a:r>
              <a:rPr lang="ru-RU" dirty="0" smtClean="0"/>
              <a:t>): дает возможность </a:t>
            </a:r>
            <a:r>
              <a:rPr lang="ru-RU" dirty="0"/>
              <a:t>гражданам </a:t>
            </a:r>
            <a:r>
              <a:rPr lang="ru-RU" dirty="0" smtClean="0"/>
              <a:t>выкладывать </a:t>
            </a:r>
            <a:r>
              <a:rPr lang="ru-RU" dirty="0"/>
              <a:t>свои комментарии прямо в законопроект </a:t>
            </a:r>
            <a:r>
              <a:rPr lang="ru-RU" dirty="0" smtClean="0"/>
              <a:t>на электронном портале </a:t>
            </a:r>
          </a:p>
          <a:p>
            <a:pPr marL="0" indent="0">
              <a:buNone/>
            </a:pPr>
            <a:r>
              <a:rPr lang="en-US" sz="2650" dirty="0" smtClean="0">
                <a:hlinkClick r:id="rId2"/>
              </a:rPr>
              <a:t>http://e-konsultation.de/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Регламент </a:t>
            </a:r>
            <a:r>
              <a:rPr lang="ru-RU" dirty="0" smtClean="0"/>
              <a:t>Бундестага предусматривает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порядок </a:t>
            </a:r>
            <a:r>
              <a:rPr lang="ru-RU" dirty="0"/>
              <a:t>для </a:t>
            </a:r>
            <a:r>
              <a:rPr lang="ru-RU" dirty="0" smtClean="0"/>
              <a:t>проведения общественных      консультаций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hlinkClick r:id="rId2"/>
              </a:rPr>
              <a:t>http://e-konsultation.de/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62" y="1981201"/>
            <a:ext cx="7179475" cy="3950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95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Швеция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Постановление </a:t>
            </a:r>
            <a:r>
              <a:rPr lang="ru-RU" dirty="0"/>
              <a:t>о комитетах </a:t>
            </a:r>
            <a:r>
              <a:rPr lang="ru-RU" dirty="0" smtClean="0"/>
              <a:t>(1998): основы для создания временных консультативных органов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Правительственный </a:t>
            </a:r>
            <a:r>
              <a:rPr lang="ru-RU" dirty="0"/>
              <a:t>Акт (</a:t>
            </a:r>
            <a:r>
              <a:rPr lang="ru-RU" dirty="0" smtClean="0"/>
              <a:t>1974): право </a:t>
            </a:r>
            <a:r>
              <a:rPr lang="ru-RU" dirty="0"/>
              <a:t>граждан и организаций выражать свои мнения о законопроектах</a:t>
            </a:r>
            <a:r>
              <a:rPr lang="en-US" dirty="0" smtClean="0">
                <a:effectLst/>
              </a:rPr>
              <a:t> </a:t>
            </a:r>
            <a:endParaRPr lang="ru-RU" dirty="0" smtClean="0">
              <a:effectLst/>
            </a:endParaRPr>
          </a:p>
          <a:p>
            <a:r>
              <a:rPr lang="ru-RU" dirty="0"/>
              <a:t>Акт о свободе </a:t>
            </a:r>
            <a:r>
              <a:rPr lang="ru-RU" dirty="0" smtClean="0"/>
              <a:t>прессы: Защита права на доступ к информации и </a:t>
            </a:r>
            <a:r>
              <a:rPr lang="ru-RU" dirty="0"/>
              <a:t>лиц, совершающих служебные разоблачения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«Гражданские соглашения»: Соглашения без правового статуса </a:t>
            </a:r>
            <a:r>
              <a:rPr lang="ru-RU" dirty="0"/>
              <a:t>между общественностью и отдельными государственными </a:t>
            </a:r>
            <a:r>
              <a:rPr lang="ru-RU" dirty="0" smtClean="0"/>
              <a:t>органами с </a:t>
            </a:r>
            <a:r>
              <a:rPr lang="ru-RU" dirty="0"/>
              <a:t>целью укрепления доверия жителей </a:t>
            </a:r>
            <a:r>
              <a:rPr lang="ru-RU" dirty="0" smtClean="0"/>
              <a:t>к </a:t>
            </a:r>
            <a:r>
              <a:rPr lang="ru-RU" dirty="0"/>
              <a:t>работе </a:t>
            </a:r>
            <a:r>
              <a:rPr lang="ru-RU" dirty="0" smtClean="0"/>
              <a:t>государственных </a:t>
            </a:r>
            <a:r>
              <a:rPr lang="ru-RU" dirty="0"/>
              <a:t>органов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«Бригады </a:t>
            </a:r>
            <a:r>
              <a:rPr lang="ru-RU" dirty="0"/>
              <a:t>по </a:t>
            </a:r>
            <a:r>
              <a:rPr lang="ru-RU" dirty="0" smtClean="0"/>
              <a:t>надзору за государственными услугами» </a:t>
            </a:r>
            <a:endParaRPr lang="en-US" dirty="0" smtClean="0"/>
          </a:p>
          <a:p>
            <a:r>
              <a:rPr lang="ru-RU" dirty="0" smtClean="0"/>
              <a:t>Пакет реформ </a:t>
            </a:r>
            <a:r>
              <a:rPr lang="ru-RU" dirty="0"/>
              <a:t>по свободе информации и бюджетной прозрачности</a:t>
            </a:r>
            <a:r>
              <a:rPr lang="en-US" dirty="0" smtClean="0">
                <a:effectLst/>
              </a:rPr>
              <a:t> </a:t>
            </a:r>
            <a:r>
              <a:rPr lang="ru-RU" dirty="0" smtClean="0">
                <a:effectLst/>
              </a:rPr>
              <a:t>(</a:t>
            </a:r>
            <a:r>
              <a:rPr lang="ru-RU" dirty="0" smtClean="0"/>
              <a:t>2000-х годов)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Австралия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Законопроект об общественном контроле, результатах работы государства, и подотчетности (2013</a:t>
            </a:r>
            <a:r>
              <a:rPr lang="ru-RU" dirty="0" smtClean="0"/>
              <a:t>): независимое рассмотрение финансовой отчетности </a:t>
            </a:r>
            <a:r>
              <a:rPr lang="ru-RU" dirty="0"/>
              <a:t>с участием граждан и некоммерческого сектора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Канада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Федеральный Акт об отчетности (</a:t>
            </a:r>
            <a:r>
              <a:rPr lang="ru-RU" dirty="0" smtClean="0"/>
              <a:t>2006)</a:t>
            </a:r>
          </a:p>
          <a:p>
            <a:pPr lvl="1"/>
            <a:r>
              <a:rPr lang="ru-RU" dirty="0"/>
              <a:t>Уполномоченный по вопросам </a:t>
            </a:r>
            <a:r>
              <a:rPr lang="ru-RU" dirty="0" smtClean="0"/>
              <a:t>лоббирования</a:t>
            </a:r>
          </a:p>
          <a:p>
            <a:pPr lvl="1"/>
            <a:r>
              <a:rPr lang="ru-RU" dirty="0" smtClean="0"/>
              <a:t>Уполномоченный </a:t>
            </a:r>
            <a:r>
              <a:rPr lang="ru-RU" dirty="0"/>
              <a:t>по подотчетности гос. служащих и защите лиц, совершающих служебные </a:t>
            </a:r>
            <a:r>
              <a:rPr lang="ru-RU" dirty="0" smtClean="0"/>
              <a:t>разоблачения</a:t>
            </a:r>
            <a:endParaRPr lang="ru-RU" dirty="0"/>
          </a:p>
          <a:p>
            <a:pPr lvl="1"/>
            <a:r>
              <a:rPr lang="ru-RU" dirty="0" smtClean="0"/>
              <a:t>Омбудсмен </a:t>
            </a:r>
            <a:r>
              <a:rPr lang="ru-RU" dirty="0"/>
              <a:t>по государственным </a:t>
            </a:r>
            <a:r>
              <a:rPr lang="ru-RU" dirty="0" smtClean="0"/>
              <a:t>закупкам</a:t>
            </a:r>
            <a:endParaRPr lang="ru-RU" dirty="0"/>
          </a:p>
          <a:p>
            <a:pPr lvl="1"/>
            <a:r>
              <a:rPr lang="ru-RU" dirty="0" smtClean="0"/>
              <a:t>Уполномоченный </a:t>
            </a:r>
            <a:r>
              <a:rPr lang="ru-RU" dirty="0"/>
              <a:t>по этике и конфликтам </a:t>
            </a:r>
            <a:r>
              <a:rPr lang="ru-RU" dirty="0" smtClean="0"/>
              <a:t>интереса </a:t>
            </a:r>
          </a:p>
          <a:p>
            <a:pPr lvl="1"/>
            <a:r>
              <a:rPr lang="ru-RU" dirty="0"/>
              <a:t>Р</a:t>
            </a:r>
            <a:r>
              <a:rPr lang="ru-RU" dirty="0" smtClean="0"/>
              <a:t>аспространения их отчетов на Интернете</a:t>
            </a:r>
            <a:r>
              <a:rPr lang="en-US" dirty="0" smtClean="0">
                <a:effectLst/>
              </a:rPr>
              <a:t> </a:t>
            </a:r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1206500"/>
            <a:ext cx="4584700" cy="46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 rot="10800000" flipV="1">
            <a:off x="5791200" y="2790825"/>
            <a:ext cx="2430463" cy="642938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>
                <a:solidFill>
                  <a:srgbClr val="000000"/>
                </a:solidFill>
                <a:latin typeface="Verdana" pitchFamily="32" charset="0"/>
              </a:rPr>
              <a:t>Определение повестки дня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 rot="10800000" flipV="1">
            <a:off x="5791200" y="4071938"/>
            <a:ext cx="2430463" cy="3683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>
                <a:solidFill>
                  <a:srgbClr val="000000"/>
                </a:solidFill>
                <a:latin typeface="Verdana" pitchFamily="32" charset="0"/>
              </a:rPr>
              <a:t>Проект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 rot="10800000" flipV="1">
            <a:off x="4576763" y="5357813"/>
            <a:ext cx="2430462" cy="3683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>
                <a:solidFill>
                  <a:srgbClr val="000000"/>
                </a:solidFill>
                <a:latin typeface="Verdana" pitchFamily="32" charset="0"/>
              </a:rPr>
              <a:t>Решение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 rot="10800000" flipV="1">
            <a:off x="1076325" y="3429000"/>
            <a:ext cx="2430463" cy="3683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>
                <a:solidFill>
                  <a:srgbClr val="000000"/>
                </a:solidFill>
                <a:latin typeface="Verdana" pitchFamily="32" charset="0"/>
              </a:rPr>
              <a:t>Мониторинг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 rot="10800000" flipV="1">
            <a:off x="1433513" y="5000625"/>
            <a:ext cx="2430462" cy="3683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>
                <a:solidFill>
                  <a:srgbClr val="000000"/>
                </a:solidFill>
                <a:latin typeface="Verdana" pitchFamily="32" charset="0"/>
              </a:rPr>
              <a:t>Применение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 rot="10800000" flipV="1">
            <a:off x="1933575" y="1573213"/>
            <a:ext cx="2430463" cy="642937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>
                <a:solidFill>
                  <a:srgbClr val="000000"/>
                </a:solidFill>
                <a:latin typeface="Verdana" pitchFamily="32" charset="0"/>
              </a:rPr>
              <a:t>Переформулирование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81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Процесс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принятия 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политических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решений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1938"/>
            <a:ext cx="7239000" cy="501379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736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1"/>
          <p:cNvSpPr>
            <a:spLocks noChangeArrowheads="1"/>
          </p:cNvSpPr>
          <p:nvPr/>
        </p:nvSpPr>
        <p:spPr bwMode="auto">
          <a:xfrm>
            <a:off x="6500813" y="1857375"/>
            <a:ext cx="2643187" cy="4214813"/>
          </a:xfrm>
          <a:prstGeom prst="rightArrowCallout">
            <a:avLst>
              <a:gd name="adj1" fmla="val 24997"/>
              <a:gd name="adj2" fmla="val 24997"/>
              <a:gd name="adj3" fmla="val 25000"/>
              <a:gd name="adj4" fmla="val 64977"/>
            </a:avLst>
          </a:prstGeom>
          <a:solidFill>
            <a:srgbClr val="8DC2F3"/>
          </a:solidFill>
          <a:ln w="25560">
            <a:solidFill>
              <a:srgbClr val="89A4A7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000000"/>
                </a:solidFill>
              </a:rPr>
              <a:t>Партнерство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857250" y="212725"/>
            <a:ext cx="710271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sz="4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4500563" y="2286000"/>
            <a:ext cx="2786062" cy="3786188"/>
          </a:xfrm>
          <a:prstGeom prst="rightArrowCallout">
            <a:avLst>
              <a:gd name="adj1" fmla="val 25003"/>
              <a:gd name="adj2" fmla="val 25003"/>
              <a:gd name="adj3" fmla="val 25000"/>
              <a:gd name="adj4" fmla="val 64977"/>
            </a:avLst>
          </a:prstGeom>
          <a:solidFill>
            <a:srgbClr val="A8D1F6"/>
          </a:solidFill>
          <a:ln w="25560">
            <a:solidFill>
              <a:srgbClr val="89A4A7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000000"/>
                </a:solidFill>
              </a:rPr>
              <a:t>Диалог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-Широкий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-</a:t>
            </a:r>
            <a:r>
              <a:rPr lang="en-GB" sz="1500">
                <a:solidFill>
                  <a:srgbClr val="000000"/>
                </a:solidFill>
              </a:rPr>
              <a:t>Сотруднический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500313" y="2786063"/>
            <a:ext cx="2857500" cy="3286125"/>
          </a:xfrm>
          <a:prstGeom prst="rightArrowCallout">
            <a:avLst>
              <a:gd name="adj1" fmla="val 25002"/>
              <a:gd name="adj2" fmla="val 26546"/>
              <a:gd name="adj3" fmla="val 25000"/>
              <a:gd name="adj4" fmla="val 64977"/>
            </a:avLst>
          </a:prstGeom>
          <a:solidFill>
            <a:srgbClr val="C0DDF8"/>
          </a:solidFill>
          <a:ln w="25560">
            <a:solidFill>
              <a:srgbClr val="89A4A7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000000"/>
                </a:solidFill>
              </a:rPr>
              <a:t>Консультация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571500" y="3214688"/>
            <a:ext cx="2714625" cy="28575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E4F1FC"/>
          </a:solidFill>
          <a:ln w="25560">
            <a:solidFill>
              <a:srgbClr val="89A4A7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000000"/>
                </a:solidFill>
              </a:rPr>
              <a:t>Информация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857250" y="6143625"/>
            <a:ext cx="7358063" cy="571500"/>
          </a:xfrm>
          <a:prstGeom prst="leftRightArrow">
            <a:avLst>
              <a:gd name="adj1" fmla="val 50000"/>
              <a:gd name="adj2" fmla="val 50010"/>
            </a:avLst>
          </a:prstGeom>
          <a:solidFill>
            <a:srgbClr val="FFFFFF"/>
          </a:solidFill>
          <a:ln w="25560">
            <a:solidFill>
              <a:srgbClr val="89A4A7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>
                <a:solidFill>
                  <a:srgbClr val="000000"/>
                </a:solidFill>
              </a:rPr>
              <a:t>Низкий						         </a:t>
            </a:r>
            <a:r>
              <a:rPr lang="en-GB" sz="1500">
                <a:solidFill>
                  <a:srgbClr val="000000"/>
                </a:solidFill>
              </a:rPr>
              <a:t>Высокий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Уровни участия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8246" y="1355725"/>
            <a:ext cx="7367954" cy="510001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012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Основы общественного контроля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Свобода </a:t>
            </a:r>
            <a:r>
              <a:rPr lang="ru-RU" dirty="0"/>
              <a:t>доступа к </a:t>
            </a:r>
            <a:r>
              <a:rPr lang="ru-RU" dirty="0" smtClean="0"/>
              <a:t>информации</a:t>
            </a:r>
          </a:p>
          <a:p>
            <a:pPr lvl="0"/>
            <a:r>
              <a:rPr lang="ru-RU" dirty="0" smtClean="0"/>
              <a:t>Финансовая </a:t>
            </a:r>
            <a:r>
              <a:rPr lang="ru-RU" dirty="0"/>
              <a:t>отчетность и </a:t>
            </a:r>
            <a:r>
              <a:rPr lang="ru-RU" dirty="0" smtClean="0"/>
              <a:t>прозрачность</a:t>
            </a:r>
            <a:endParaRPr lang="en-US" dirty="0"/>
          </a:p>
          <a:p>
            <a:pPr lvl="0"/>
            <a:r>
              <a:rPr lang="ru-RU" dirty="0"/>
              <a:t>Обнародование информации о коррупции и </a:t>
            </a:r>
            <a:r>
              <a:rPr lang="ru-RU" dirty="0" smtClean="0"/>
              <a:t>конфликте интересов </a:t>
            </a:r>
          </a:p>
          <a:p>
            <a:pPr lvl="0"/>
            <a:r>
              <a:rPr lang="ru-RU" dirty="0" smtClean="0"/>
              <a:t>Участие в </a:t>
            </a:r>
            <a:r>
              <a:rPr lang="ru-RU" dirty="0"/>
              <a:t>формировании </a:t>
            </a:r>
            <a:r>
              <a:rPr lang="ru-RU" dirty="0" smtClean="0"/>
              <a:t>новых </a:t>
            </a:r>
            <a:r>
              <a:rPr lang="ru-RU" dirty="0"/>
              <a:t>законов</a:t>
            </a:r>
            <a:endParaRPr lang="en-US" dirty="0"/>
          </a:p>
          <a:p>
            <a:pPr lvl="0"/>
            <a:r>
              <a:rPr lang="ru-RU" dirty="0"/>
              <a:t>Участие </a:t>
            </a:r>
            <a:r>
              <a:rPr lang="ru-RU" dirty="0" smtClean="0"/>
              <a:t>в </a:t>
            </a:r>
            <a:r>
              <a:rPr lang="ru-RU" dirty="0"/>
              <a:t>мониторинге и оценке </a:t>
            </a:r>
            <a:r>
              <a:rPr lang="ru-RU" dirty="0" smtClean="0"/>
              <a:t>работы государственных органов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9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r>
              <a:rPr lang="en-GB" sz="3200" dirty="0" err="1">
                <a:solidFill>
                  <a:srgbClr val="000000"/>
                </a:solidFill>
              </a:rPr>
              <a:t>Знание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вопроса</a:t>
            </a:r>
            <a:r>
              <a:rPr lang="en-GB" sz="3200" dirty="0">
                <a:solidFill>
                  <a:srgbClr val="000000"/>
                </a:solidFill>
              </a:rPr>
              <a:t> и </a:t>
            </a:r>
            <a:r>
              <a:rPr lang="en-GB" sz="3200" dirty="0" err="1">
                <a:solidFill>
                  <a:srgbClr val="000000"/>
                </a:solidFill>
              </a:rPr>
              <a:t>необходимость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придерживаться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темы</a:t>
            </a:r>
            <a:endParaRPr lang="en-GB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r>
              <a:rPr lang="en-GB" sz="3200" dirty="0" err="1">
                <a:solidFill>
                  <a:srgbClr val="000000"/>
                </a:solidFill>
              </a:rPr>
              <a:t>Вовлечение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участников</a:t>
            </a:r>
            <a:r>
              <a:rPr lang="en-GB" sz="3200" dirty="0">
                <a:solidFill>
                  <a:srgbClr val="000000"/>
                </a:solidFill>
              </a:rPr>
              <a:t>/</a:t>
            </a:r>
            <a:r>
              <a:rPr lang="en-GB" sz="3200" dirty="0" err="1">
                <a:solidFill>
                  <a:srgbClr val="000000"/>
                </a:solidFill>
              </a:rPr>
              <a:t>благополучателей</a:t>
            </a:r>
            <a:r>
              <a:rPr lang="en-GB" sz="3200" dirty="0">
                <a:solidFill>
                  <a:srgbClr val="000000"/>
                </a:solidFill>
              </a:rPr>
              <a:t> и </a:t>
            </a:r>
            <a:r>
              <a:rPr lang="en-GB" sz="3200" dirty="0" err="1">
                <a:solidFill>
                  <a:srgbClr val="000000"/>
                </a:solidFill>
              </a:rPr>
              <a:t>партнеров</a:t>
            </a:r>
            <a:endParaRPr lang="en-GB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r>
              <a:rPr lang="ru-RU" sz="3200" dirty="0" smtClean="0">
                <a:solidFill>
                  <a:srgbClr val="000000"/>
                </a:solidFill>
              </a:rPr>
              <a:t>Ц</a:t>
            </a:r>
            <a:r>
              <a:rPr lang="en-GB" sz="3200" dirty="0" err="1" smtClean="0">
                <a:solidFill>
                  <a:srgbClr val="000000"/>
                </a:solidFill>
              </a:rPr>
              <a:t>енность</a:t>
            </a:r>
            <a:r>
              <a:rPr lang="ru-RU" sz="3200" dirty="0" smtClean="0">
                <a:solidFill>
                  <a:srgbClr val="000000"/>
                </a:solidFill>
              </a:rPr>
              <a:t>, привнесенная в обсуждение</a:t>
            </a:r>
            <a:endParaRPr lang="en-GB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Font typeface="Arial" charset="0"/>
              <a:buChar char="•"/>
            </a:pPr>
            <a:r>
              <a:rPr lang="ru-RU" sz="3200" dirty="0" smtClean="0">
                <a:solidFill>
                  <a:srgbClr val="000000"/>
                </a:solidFill>
              </a:rPr>
              <a:t>К</a:t>
            </a:r>
            <a:r>
              <a:rPr lang="en-GB" sz="3200" dirty="0" err="1" smtClean="0">
                <a:solidFill>
                  <a:srgbClr val="000000"/>
                </a:solidFill>
              </a:rPr>
              <a:t>онструктивн</a:t>
            </a:r>
            <a:r>
              <a:rPr lang="ru-RU" sz="3200" dirty="0" smtClean="0">
                <a:solidFill>
                  <a:srgbClr val="000000"/>
                </a:solidFill>
              </a:rPr>
              <a:t>ость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07950" y="-26988"/>
            <a:ext cx="7632700" cy="1000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116013" y="765175"/>
            <a:ext cx="56880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57188" y="4286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sz="44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Участие</a:t>
            </a:r>
            <a:r>
              <a:rPr lang="en-GB" sz="4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в </a:t>
            </a:r>
            <a:r>
              <a:rPr lang="en-GB" sz="44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консультациях</a:t>
            </a:r>
            <a:endParaRPr lang="en-GB" sz="4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9792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Три принципа демократии по Виктору Гюго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/>
              <a:t>«Эти принципы, на мой взгляд, таковы: </a:t>
            </a:r>
          </a:p>
          <a:p>
            <a:pPr>
              <a:buFont typeface="Wingdings" pitchFamily="2" charset="2"/>
              <a:buNone/>
            </a:pPr>
            <a:endParaRPr lang="ru-RU" sz="3600"/>
          </a:p>
          <a:p>
            <a:r>
              <a:rPr lang="ru-RU" sz="3600" dirty="0"/>
              <a:t>Верховная власть народа</a:t>
            </a:r>
          </a:p>
          <a:p>
            <a:r>
              <a:rPr lang="ru-RU" sz="3600" dirty="0"/>
              <a:t>Всеобщее избирательное право</a:t>
            </a:r>
          </a:p>
          <a:p>
            <a:r>
              <a:rPr lang="ru-RU" sz="3600" dirty="0"/>
              <a:t>Свобода печати»</a:t>
            </a:r>
          </a:p>
        </p:txBody>
      </p:sp>
    </p:spTree>
    <p:extLst>
      <p:ext uri="{BB962C8B-B14F-4D97-AF65-F5344CB8AC3E}">
        <p14:creationId xmlns:p14="http://schemas.microsoft.com/office/powerpoint/2010/main" val="10042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у нас?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2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Доступ к информации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11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94% стран с высоким уровнем доходов и 70% стран со средним уровнем </a:t>
            </a:r>
            <a:r>
              <a:rPr lang="ru-RU" sz="2800" dirty="0" smtClean="0"/>
              <a:t>доходов: законы</a:t>
            </a:r>
            <a:r>
              <a:rPr lang="ru-RU" sz="2800" dirty="0"/>
              <a:t>, удовлетворяющие свободу доступа к </a:t>
            </a:r>
            <a:r>
              <a:rPr lang="ru-RU" sz="2800" dirty="0" smtClean="0"/>
              <a:t>информации.</a:t>
            </a:r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" name="Picture 3" descr="Screen shot 2014-03-14 at 1.39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1782933"/>
            <a:ext cx="4318000" cy="30777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72554" y="6390586"/>
            <a:ext cx="293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Всемирный Банк, 2013 г.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22424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/>
              <a:buChar char="•"/>
            </a:pPr>
            <a:r>
              <a:rPr lang="ru-RU" sz="2800" dirty="0" smtClean="0"/>
              <a:t>В </a:t>
            </a:r>
            <a:r>
              <a:rPr lang="ru-RU" sz="2800" dirty="0"/>
              <a:t>67% стран созданы </a:t>
            </a:r>
            <a:r>
              <a:rPr lang="ru-RU" sz="2800" dirty="0" smtClean="0"/>
              <a:t>независимые комитеты </a:t>
            </a:r>
            <a:r>
              <a:rPr lang="ru-RU" sz="2800" dirty="0"/>
              <a:t>по доступу к информации</a:t>
            </a:r>
            <a:r>
              <a:rPr lang="en-US" sz="2800" dirty="0" smtClean="0">
                <a:effectLst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31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Коррупция и конфликт интересов</a:t>
            </a:r>
            <a:endParaRPr lang="en-US" dirty="0"/>
          </a:p>
        </p:txBody>
      </p:sp>
      <p:pic>
        <p:nvPicPr>
          <p:cNvPr id="5" name="Picture 4" descr="Screen shot 2014-03-14 at 1.07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53" y="2672658"/>
            <a:ext cx="5670227" cy="40595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8690" y="1417638"/>
            <a:ext cx="756401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2600" dirty="0" smtClean="0"/>
              <a:t>В </a:t>
            </a:r>
            <a:r>
              <a:rPr lang="en-US" sz="2600" dirty="0" smtClean="0"/>
              <a:t>55%</a:t>
            </a:r>
            <a:r>
              <a:rPr lang="ru-RU" sz="2600" dirty="0" smtClean="0"/>
              <a:t> стран закон предусматривает публичную публикацию отчетов о конфликте интересов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6013938" y="6390586"/>
            <a:ext cx="299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Всемирный Банк, 2013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Использование Интернет-</a:t>
            </a:r>
            <a:r>
              <a:rPr lang="ru-RU" dirty="0" smtClean="0"/>
              <a:t>технологий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67279" cy="4847492"/>
          </a:xfrm>
        </p:spPr>
        <p:txBody>
          <a:bodyPr>
            <a:normAutofit fontScale="40000" lnSpcReduction="20000"/>
          </a:bodyPr>
          <a:lstStyle/>
          <a:p>
            <a:pPr lvl="1"/>
            <a:endParaRPr lang="ru-RU" dirty="0" smtClean="0">
              <a:hlinkClick r:id="rId2"/>
            </a:endParaRPr>
          </a:p>
          <a:p>
            <a:pPr lvl="1"/>
            <a:r>
              <a:rPr lang="ru-RU" sz="3100" dirty="0" smtClean="0">
                <a:hlinkClick r:id="rId2"/>
              </a:rPr>
              <a:t>«</a:t>
            </a:r>
            <a:r>
              <a:rPr lang="ru-RU" sz="5000" dirty="0" smtClean="0">
                <a:hlinkClick r:id="rId2"/>
              </a:rPr>
              <a:t>Ламбет цифрами»</a:t>
            </a:r>
            <a:r>
              <a:rPr lang="ru-RU" sz="5000" dirty="0" smtClean="0"/>
              <a:t> (Великобритания):</a:t>
            </a:r>
          </a:p>
          <a:p>
            <a:pPr lvl="1"/>
            <a:r>
              <a:rPr lang="ru-RU" sz="5000" dirty="0" smtClean="0"/>
              <a:t> Сбор данных о работе местного самоуправления</a:t>
            </a:r>
          </a:p>
          <a:p>
            <a:pPr marL="292608" lvl="1" indent="0">
              <a:buNone/>
            </a:pPr>
            <a:r>
              <a:rPr lang="ru-RU" sz="5000" u="sng" dirty="0">
                <a:solidFill>
                  <a:srgbClr val="0070C0"/>
                </a:solidFill>
              </a:rPr>
              <a:t>http://www.lambeth-in-numbers.co.uk</a:t>
            </a:r>
            <a:r>
              <a:rPr lang="ru-RU" sz="5000" u="sng" dirty="0" smtClean="0">
                <a:solidFill>
                  <a:srgbClr val="0070C0"/>
                </a:solidFill>
              </a:rPr>
              <a:t>/</a:t>
            </a:r>
          </a:p>
          <a:p>
            <a:pPr lvl="1"/>
            <a:r>
              <a:rPr lang="ru-RU" sz="5000" dirty="0" smtClean="0">
                <a:hlinkClick r:id="rId3"/>
              </a:rPr>
              <a:t>«</a:t>
            </a:r>
            <a:r>
              <a:rPr lang="ru-RU" sz="5000" dirty="0">
                <a:hlinkClick r:id="rId3"/>
              </a:rPr>
              <a:t>Простым языком</a:t>
            </a:r>
            <a:r>
              <a:rPr lang="ru-RU" sz="5000" dirty="0" smtClean="0">
                <a:hlinkClick r:id="rId3"/>
              </a:rPr>
              <a:t>» </a:t>
            </a:r>
            <a:r>
              <a:rPr lang="ru-RU" sz="5000" dirty="0"/>
              <a:t> </a:t>
            </a:r>
            <a:r>
              <a:rPr lang="ru-RU" sz="5000" dirty="0" smtClean="0"/>
              <a:t>(Норвегия): </a:t>
            </a:r>
          </a:p>
          <a:p>
            <a:pPr lvl="1"/>
            <a:r>
              <a:rPr lang="ru-RU" sz="5000" dirty="0" smtClean="0"/>
              <a:t>«Перевод» законодательства для широкой аудитории</a:t>
            </a:r>
          </a:p>
          <a:p>
            <a:pPr marL="292608" lvl="1" indent="0">
              <a:buNone/>
            </a:pPr>
            <a:r>
              <a:rPr lang="en-US" sz="5000" dirty="0" smtClean="0">
                <a:solidFill>
                  <a:srgbClr val="0070C0"/>
                </a:solidFill>
              </a:rPr>
              <a:t>http</a:t>
            </a:r>
            <a:r>
              <a:rPr lang="en-US" sz="5000" dirty="0">
                <a:solidFill>
                  <a:srgbClr val="0070C0"/>
                </a:solidFill>
              </a:rPr>
              <a:t>://www.sprakradet.no/</a:t>
            </a:r>
            <a:endParaRPr lang="ru-RU" sz="5000" dirty="0" smtClean="0">
              <a:solidFill>
                <a:srgbClr val="0070C0"/>
              </a:solidFill>
            </a:endParaRPr>
          </a:p>
          <a:p>
            <a:pPr lvl="1"/>
            <a:r>
              <a:rPr lang="ru-RU" sz="5000" dirty="0" smtClean="0"/>
              <a:t> </a:t>
            </a:r>
            <a:r>
              <a:rPr lang="ru-RU" sz="5000" dirty="0">
                <a:hlinkClick r:id="rId4"/>
              </a:rPr>
              <a:t>«</a:t>
            </a:r>
            <a:r>
              <a:rPr lang="en-US" sz="5000" dirty="0">
                <a:hlinkClick r:id="rId4"/>
              </a:rPr>
              <a:t>e-Albania</a:t>
            </a:r>
            <a:r>
              <a:rPr lang="ru-RU" sz="5000" dirty="0">
                <a:hlinkClick r:id="rId4"/>
              </a:rPr>
              <a:t>» </a:t>
            </a:r>
            <a:r>
              <a:rPr lang="ru-RU" sz="5000" dirty="0" smtClean="0"/>
              <a:t>(Албания): </a:t>
            </a:r>
          </a:p>
          <a:p>
            <a:pPr lvl="1"/>
            <a:r>
              <a:rPr lang="ru-RU" sz="5000" dirty="0" smtClean="0"/>
              <a:t>Форум для обсуждения законопроектов и предоставления государственных услуг</a:t>
            </a:r>
          </a:p>
          <a:p>
            <a:pPr marL="292608" lvl="1" indent="0">
              <a:buNone/>
            </a:pPr>
            <a:r>
              <a:rPr lang="ru-RU" sz="5000" u="sng" dirty="0">
                <a:solidFill>
                  <a:srgbClr val="0070C0"/>
                </a:solidFill>
              </a:rPr>
              <a:t>http://www.e-albania.al/</a:t>
            </a:r>
            <a:endParaRPr lang="ru-RU" sz="5000" dirty="0" smtClean="0">
              <a:solidFill>
                <a:srgbClr val="0070C0"/>
              </a:solidFill>
            </a:endParaRPr>
          </a:p>
          <a:p>
            <a:pPr lvl="1"/>
            <a:r>
              <a:rPr lang="ru-RU" sz="5000" dirty="0" smtClean="0">
                <a:hlinkClick r:id="rId5"/>
              </a:rPr>
              <a:t>«</a:t>
            </a:r>
            <a:r>
              <a:rPr lang="en-US" sz="5000" dirty="0" err="1">
                <a:hlinkClick r:id="rId5"/>
              </a:rPr>
              <a:t>Eesti</a:t>
            </a:r>
            <a:r>
              <a:rPr lang="ru-RU" sz="5000" dirty="0">
                <a:hlinkClick r:id="rId5"/>
              </a:rPr>
              <a:t>» </a:t>
            </a:r>
            <a:r>
              <a:rPr lang="ru-RU" sz="5000" dirty="0" smtClean="0"/>
              <a:t>(Эстония): </a:t>
            </a:r>
          </a:p>
          <a:p>
            <a:pPr lvl="1"/>
            <a:r>
              <a:rPr lang="ru-RU" sz="5000" dirty="0" smtClean="0"/>
              <a:t>Е-консультации с инвесторами и предпринимателями</a:t>
            </a:r>
          </a:p>
          <a:p>
            <a:pPr marL="292608" lvl="1" indent="0">
              <a:buNone/>
            </a:pPr>
            <a:r>
              <a:rPr lang="ru-RU" sz="5000" u="sng" dirty="0">
                <a:solidFill>
                  <a:srgbClr val="0070C0"/>
                </a:solidFill>
              </a:rPr>
              <a:t>https://www.eesti.ee/eng</a:t>
            </a:r>
            <a:r>
              <a:rPr lang="ru-RU" sz="3200" u="sng" dirty="0" smtClean="0">
                <a:solidFill>
                  <a:srgbClr val="0070C0"/>
                </a:solidFill>
              </a:rPr>
              <a:t>/</a:t>
            </a:r>
          </a:p>
          <a:p>
            <a:pPr marL="292608" lvl="1" indent="0">
              <a:buNone/>
            </a:pPr>
            <a:endParaRPr lang="ru-RU" sz="3200" dirty="0">
              <a:solidFill>
                <a:srgbClr val="0070C0"/>
              </a:solidFill>
            </a:endParaRPr>
          </a:p>
          <a:p>
            <a:pPr marL="292608" lvl="1" indent="0">
              <a:buNone/>
            </a:pPr>
            <a:r>
              <a:rPr lang="ru-RU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66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Органы общественных консультаций </a:t>
            </a:r>
            <a:r>
              <a:rPr lang="ru-RU" sz="2000" dirty="0" smtClean="0"/>
              <a:t>(политика сотрудничества)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dirty="0" smtClean="0"/>
              <a:t>Временные (</a:t>
            </a:r>
            <a:r>
              <a:rPr lang="ru-RU" sz="3000" dirty="0"/>
              <a:t>Япония, Германия, </a:t>
            </a:r>
            <a:r>
              <a:rPr lang="ru-RU" sz="3000" dirty="0" smtClean="0"/>
              <a:t>Швеция)</a:t>
            </a:r>
          </a:p>
          <a:p>
            <a:pPr marL="0" indent="0">
              <a:buNone/>
            </a:pPr>
            <a:endParaRPr lang="ru-RU" sz="3000" dirty="0" smtClean="0"/>
          </a:p>
          <a:p>
            <a:r>
              <a:rPr lang="ru-RU" sz="3000" dirty="0" smtClean="0"/>
              <a:t>Постоянные (США, Франция, Великобритания)</a:t>
            </a:r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3000" dirty="0"/>
              <a:t>Назначенные</a:t>
            </a:r>
          </a:p>
          <a:p>
            <a:pPr lvl="1"/>
            <a:r>
              <a:rPr lang="ru-RU" sz="2600" dirty="0"/>
              <a:t>Парламентом (Франция, Индия, ЕС)</a:t>
            </a:r>
          </a:p>
          <a:p>
            <a:pPr lvl="1"/>
            <a:r>
              <a:rPr lang="ru-RU" sz="2600" dirty="0"/>
              <a:t>Министерствами (Швеция, Германия,</a:t>
            </a:r>
            <a:r>
              <a:rPr lang="en-US" sz="2600" dirty="0"/>
              <a:t> </a:t>
            </a:r>
            <a:r>
              <a:rPr lang="ru-RU" sz="2600" dirty="0"/>
              <a:t>Великобритания)</a:t>
            </a:r>
          </a:p>
          <a:p>
            <a:r>
              <a:rPr lang="ru-RU" sz="3000" dirty="0"/>
              <a:t>Избранные (США, </a:t>
            </a:r>
            <a:r>
              <a:rPr lang="ru-RU" sz="3000" dirty="0" smtClean="0"/>
              <a:t>Великобритания)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1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Участие общественности в заседаниях и слушаниях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 81</a:t>
            </a:r>
            <a:r>
              <a:rPr lang="ru-RU" dirty="0"/>
              <a:t>% стран </a:t>
            </a:r>
            <a:r>
              <a:rPr lang="ru-RU" dirty="0" smtClean="0"/>
              <a:t>открытые </a:t>
            </a:r>
            <a:r>
              <a:rPr lang="ru-RU" dirty="0"/>
              <a:t>слушания по </a:t>
            </a:r>
            <a:r>
              <a:rPr lang="ru-RU" dirty="0" smtClean="0"/>
              <a:t>«финансовому процессу»:</a:t>
            </a:r>
          </a:p>
          <a:p>
            <a:pPr lvl="1"/>
            <a:r>
              <a:rPr lang="ru-RU" dirty="0" smtClean="0"/>
              <a:t>участие </a:t>
            </a:r>
            <a:r>
              <a:rPr lang="ru-RU" dirty="0"/>
              <a:t>независимых </a:t>
            </a:r>
            <a:r>
              <a:rPr lang="ru-RU" dirty="0" smtClean="0"/>
              <a:t>экспертов</a:t>
            </a:r>
          </a:p>
          <a:p>
            <a:pPr lvl="1"/>
            <a:r>
              <a:rPr lang="ru-RU" dirty="0" smtClean="0"/>
              <a:t>пропуск </a:t>
            </a:r>
            <a:r>
              <a:rPr lang="ru-RU" dirty="0"/>
              <a:t>общественности в место проведения </a:t>
            </a:r>
            <a:r>
              <a:rPr lang="ru-RU" dirty="0" smtClean="0"/>
              <a:t>слушаний</a:t>
            </a:r>
            <a:endParaRPr lang="ru-RU" dirty="0"/>
          </a:p>
          <a:p>
            <a:pPr lvl="1"/>
            <a:r>
              <a:rPr lang="ru-RU" dirty="0" smtClean="0"/>
              <a:t>трансляция </a:t>
            </a:r>
            <a:r>
              <a:rPr lang="ru-RU" dirty="0"/>
              <a:t>слушаний по государственным каналам и в</a:t>
            </a:r>
            <a:r>
              <a:rPr lang="ru-RU" dirty="0" smtClean="0"/>
              <a:t> </a:t>
            </a:r>
            <a:r>
              <a:rPr lang="ru-RU" dirty="0"/>
              <a:t>Интернете.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Консультации с НКО и ОО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ru-RU" dirty="0" smtClean="0"/>
          </a:p>
          <a:p>
            <a:pPr lvl="1"/>
            <a:r>
              <a:rPr lang="ru-RU" dirty="0" smtClean="0"/>
              <a:t>Консультации с «социальными партнерами» (профсоюзы и объединения предпринимателей) - требование закона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Сети </a:t>
            </a:r>
            <a:r>
              <a:rPr lang="ru-RU" dirty="0"/>
              <a:t>или базы данных организаций-консультантов, которые постоянно доступны для </a:t>
            </a:r>
            <a:r>
              <a:rPr lang="ru-RU" dirty="0" smtClean="0"/>
              <a:t>консультаций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339</TotalTime>
  <Words>1055</Words>
  <Application>Microsoft Office PowerPoint</Application>
  <PresentationFormat>Экран (4:3)</PresentationFormat>
  <Paragraphs>203</Paragraphs>
  <Slides>32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Изящная</vt:lpstr>
      <vt:lpstr>Общественный контроль</vt:lpstr>
      <vt:lpstr> Три принципа демократии по которым «нанесен удар»?</vt:lpstr>
      <vt:lpstr>Основы общественного контроля</vt:lpstr>
      <vt:lpstr>Доступ к информации</vt:lpstr>
      <vt:lpstr>Коррупция и конфликт интересов</vt:lpstr>
      <vt:lpstr>Использование Интернет-технологий</vt:lpstr>
      <vt:lpstr>Органы общественных консультаций (политика сотрудничества)</vt:lpstr>
      <vt:lpstr>Участие общественности в заседаниях и слушаниях</vt:lpstr>
      <vt:lpstr>Консультации с НКО и ОО</vt:lpstr>
      <vt:lpstr>«Омбудс- «ЛЮДИ»</vt:lpstr>
      <vt:lpstr>Законодательство</vt:lpstr>
      <vt:lpstr>Законодательство</vt:lpstr>
      <vt:lpstr>Международные документы</vt:lpstr>
      <vt:lpstr>ООН</vt:lpstr>
      <vt:lpstr>Европейский Союз</vt:lpstr>
      <vt:lpstr>Совет Европы</vt:lpstr>
      <vt:lpstr>Национальная практика</vt:lpstr>
      <vt:lpstr>Франция</vt:lpstr>
      <vt:lpstr>Франция</vt:lpstr>
      <vt:lpstr>www.vie-publique.fr</vt:lpstr>
      <vt:lpstr>Великобритания</vt:lpstr>
      <vt:lpstr>Германия</vt:lpstr>
      <vt:lpstr>http://e-konsultation.de/</vt:lpstr>
      <vt:lpstr>Швеция</vt:lpstr>
      <vt:lpstr>Индия</vt:lpstr>
      <vt:lpstr>Австралия</vt:lpstr>
      <vt:lpstr>Канада</vt:lpstr>
      <vt:lpstr>  Процесс принятия  политических решений </vt:lpstr>
      <vt:lpstr>Уровни участия </vt:lpstr>
      <vt:lpstr>Презентация PowerPoint</vt:lpstr>
      <vt:lpstr>Три принципа демократии по Виктору Гюго</vt:lpstr>
      <vt:lpstr>Презентация PowerPoint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Sullivan</dc:creator>
  <cp:lastModifiedBy>vip</cp:lastModifiedBy>
  <cp:revision>56</cp:revision>
  <cp:lastPrinted>2014-03-18T12:52:28Z</cp:lastPrinted>
  <dcterms:created xsi:type="dcterms:W3CDTF">2014-03-14T07:35:04Z</dcterms:created>
  <dcterms:modified xsi:type="dcterms:W3CDTF">2016-03-07T06:12:41Z</dcterms:modified>
</cp:coreProperties>
</file>